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2" r:id="rId1"/>
    <p:sldMasterId id="2147483928" r:id="rId2"/>
    <p:sldMasterId id="2147483940" r:id="rId3"/>
    <p:sldMasterId id="2147483966" r:id="rId4"/>
  </p:sldMasterIdLst>
  <p:notesMasterIdLst>
    <p:notesMasterId r:id="rId32"/>
  </p:notesMasterIdLst>
  <p:handoutMasterIdLst>
    <p:handoutMasterId r:id="rId33"/>
  </p:handoutMasterIdLst>
  <p:sldIdLst>
    <p:sldId id="1548" r:id="rId5"/>
    <p:sldId id="1582" r:id="rId6"/>
    <p:sldId id="1563" r:id="rId7"/>
    <p:sldId id="1551" r:id="rId8"/>
    <p:sldId id="1552" r:id="rId9"/>
    <p:sldId id="1553" r:id="rId10"/>
    <p:sldId id="1554" r:id="rId11"/>
    <p:sldId id="1555" r:id="rId12"/>
    <p:sldId id="1556" r:id="rId13"/>
    <p:sldId id="1557" r:id="rId14"/>
    <p:sldId id="1558" r:id="rId15"/>
    <p:sldId id="1559" r:id="rId16"/>
    <p:sldId id="1584" r:id="rId17"/>
    <p:sldId id="1583" r:id="rId18"/>
    <p:sldId id="1585" r:id="rId19"/>
    <p:sldId id="1586" r:id="rId20"/>
    <p:sldId id="1580" r:id="rId21"/>
    <p:sldId id="1587" r:id="rId22"/>
    <p:sldId id="1588" r:id="rId23"/>
    <p:sldId id="1589" r:id="rId24"/>
    <p:sldId id="1590" r:id="rId25"/>
    <p:sldId id="1591" r:id="rId26"/>
    <p:sldId id="1592" r:id="rId27"/>
    <p:sldId id="1593" r:id="rId28"/>
    <p:sldId id="1594" r:id="rId29"/>
    <p:sldId id="1595" r:id="rId30"/>
    <p:sldId id="1406" r:id="rId31"/>
  </p:sldIdLst>
  <p:sldSz cx="9144000" cy="6858000" type="screen4x3"/>
  <p:notesSz cx="6797675" cy="9926638"/>
  <p:defaultTextStyle>
    <a:defPPr>
      <a:defRPr lang="en-US"/>
    </a:defPPr>
    <a:lvl1pPr algn="ctr" rtl="0" fontAlgn="base">
      <a:lnSpc>
        <a:spcPct val="90000"/>
      </a:lnSpc>
      <a:spcBef>
        <a:spcPct val="50000"/>
      </a:spcBef>
      <a:spcAft>
        <a:spcPct val="0"/>
      </a:spcAft>
      <a:buClr>
        <a:schemeClr val="bg2"/>
      </a:buClr>
      <a:defRPr sz="1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lnSpc>
        <a:spcPct val="90000"/>
      </a:lnSpc>
      <a:spcBef>
        <a:spcPct val="50000"/>
      </a:spcBef>
      <a:spcAft>
        <a:spcPct val="0"/>
      </a:spcAft>
      <a:buClr>
        <a:schemeClr val="bg2"/>
      </a:buClr>
      <a:defRPr sz="1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lnSpc>
        <a:spcPct val="90000"/>
      </a:lnSpc>
      <a:spcBef>
        <a:spcPct val="50000"/>
      </a:spcBef>
      <a:spcAft>
        <a:spcPct val="0"/>
      </a:spcAft>
      <a:buClr>
        <a:schemeClr val="bg2"/>
      </a:buClr>
      <a:defRPr sz="1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lnSpc>
        <a:spcPct val="90000"/>
      </a:lnSpc>
      <a:spcBef>
        <a:spcPct val="50000"/>
      </a:spcBef>
      <a:spcAft>
        <a:spcPct val="0"/>
      </a:spcAft>
      <a:buClr>
        <a:schemeClr val="bg2"/>
      </a:buClr>
      <a:defRPr sz="1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lnSpc>
        <a:spcPct val="90000"/>
      </a:lnSpc>
      <a:spcBef>
        <a:spcPct val="50000"/>
      </a:spcBef>
      <a:spcAft>
        <a:spcPct val="0"/>
      </a:spcAft>
      <a:buClr>
        <a:schemeClr val="bg2"/>
      </a:buClr>
      <a:defRPr sz="1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4221">
          <p15:clr>
            <a:srgbClr val="A4A3A4"/>
          </p15:clr>
        </p15:guide>
        <p15:guide id="2" orient="horz" pos="1344">
          <p15:clr>
            <a:srgbClr val="A4A3A4"/>
          </p15:clr>
        </p15:guide>
        <p15:guide id="3" orient="horz" pos="512">
          <p15:clr>
            <a:srgbClr val="A4A3A4"/>
          </p15:clr>
        </p15:guide>
        <p15:guide id="4" orient="horz" pos="1137">
          <p15:clr>
            <a:srgbClr val="A4A3A4"/>
          </p15:clr>
        </p15:guide>
        <p15:guide id="5" orient="horz" pos="3005">
          <p15:clr>
            <a:srgbClr val="A4A3A4"/>
          </p15:clr>
        </p15:guide>
        <p15:guide id="6" pos="5604">
          <p15:clr>
            <a:srgbClr val="A4A3A4"/>
          </p15:clr>
        </p15:guide>
        <p15:guide id="7" pos="3842">
          <p15:clr>
            <a:srgbClr val="A4A3A4"/>
          </p15:clr>
        </p15:guide>
        <p15:guide id="8" pos="1519">
          <p15:clr>
            <a:srgbClr val="A4A3A4"/>
          </p15:clr>
        </p15:guide>
        <p15:guide id="9" pos="17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CCFF99"/>
    <a:srgbClr val="00FF00"/>
    <a:srgbClr val="FF6600"/>
    <a:srgbClr val="0033CC"/>
    <a:srgbClr val="CC00CC"/>
    <a:srgbClr val="521818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52" autoAdjust="0"/>
    <p:restoredTop sz="96625" autoAdjust="0"/>
  </p:normalViewPr>
  <p:slideViewPr>
    <p:cSldViewPr snapToGrid="0">
      <p:cViewPr>
        <p:scale>
          <a:sx n="78" d="100"/>
          <a:sy n="78" d="100"/>
        </p:scale>
        <p:origin x="1174" y="18"/>
      </p:cViewPr>
      <p:guideLst>
        <p:guide orient="horz" pos="4221"/>
        <p:guide orient="horz" pos="1344"/>
        <p:guide orient="horz" pos="512"/>
        <p:guide orient="horz" pos="1137"/>
        <p:guide orient="horz" pos="3005"/>
        <p:guide pos="5604"/>
        <p:guide pos="3842"/>
        <p:guide pos="1519"/>
        <p:guide pos="172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-2856" y="-90"/>
      </p:cViewPr>
      <p:guideLst>
        <p:guide orient="horz" pos="3128"/>
        <p:guide pos="2141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40754248084549E-2"/>
          <c:y val="2.5479246905527966E-2"/>
          <c:w val="0.9077578008648689"/>
          <c:h val="0.88656906220280518"/>
        </c:manualLayout>
      </c:layout>
      <c:pie3DChart>
        <c:varyColors val="1"/>
        <c:ser>
          <c:idx val="0"/>
          <c:order val="0"/>
          <c:tx>
            <c:strRef>
              <c:f>TOTALS!$F$3</c:f>
              <c:strCache>
                <c:ptCount val="1"/>
                <c:pt idx="0">
                  <c:v>Total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23F-4868-AA76-02E1EEEACA7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23F-4868-AA76-02E1EEEACA7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23F-4868-AA76-02E1EEEACA7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23F-4868-AA76-02E1EEEACA7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23F-4868-AA76-02E1EEEACA7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23F-4868-AA76-02E1EEEACA7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23F-4868-AA76-02E1EEEACA7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C23F-4868-AA76-02E1EEEACA7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C23F-4868-AA76-02E1EEEACA7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C23F-4868-AA76-02E1EEEACA76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C23F-4868-AA76-02E1EEEACA76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C23F-4868-AA76-02E1EEEACA76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C23F-4868-AA76-02E1EEEACA76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C23F-4868-AA76-02E1EEEACA76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C23F-4868-AA76-02E1EEEACA76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C23F-4868-AA76-02E1EEEACA76}"/>
              </c:ext>
            </c:extLst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C23F-4868-AA76-02E1EEEACA76}"/>
              </c:ext>
            </c:extLst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C23F-4868-AA76-02E1EEEACA76}"/>
              </c:ext>
            </c:extLst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C23F-4868-AA76-02E1EEEACA76}"/>
              </c:ext>
            </c:extLst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C23F-4868-AA76-02E1EEEACA76}"/>
              </c:ext>
            </c:extLst>
          </c:dPt>
          <c:dPt>
            <c:idx val="20"/>
            <c:bubble3D val="0"/>
            <c:spPr>
              <a:solidFill>
                <a:schemeClr val="accent3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C23F-4868-AA76-02E1EEEACA76}"/>
              </c:ext>
            </c:extLst>
          </c:dPt>
          <c:dPt>
            <c:idx val="21"/>
            <c:bubble3D val="0"/>
            <c:spPr>
              <a:solidFill>
                <a:schemeClr val="accent4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B-C23F-4868-AA76-02E1EEEACA76}"/>
              </c:ext>
            </c:extLst>
          </c:dPt>
          <c:dPt>
            <c:idx val="22"/>
            <c:bubble3D val="0"/>
            <c:spPr>
              <a:solidFill>
                <a:schemeClr val="accent5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D-C23F-4868-AA76-02E1EEEACA76}"/>
              </c:ext>
            </c:extLst>
          </c:dPt>
          <c:dPt>
            <c:idx val="23"/>
            <c:bubble3D val="0"/>
            <c:spPr>
              <a:solidFill>
                <a:schemeClr val="accent6">
                  <a:lumMod val="8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F-C23F-4868-AA76-02E1EEEACA76}"/>
              </c:ext>
            </c:extLst>
          </c:dPt>
          <c:dPt>
            <c:idx val="24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1-C23F-4868-AA76-02E1EEEACA7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75000"/>
                      <a:lumOff val="2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TOTALS!$B$4:$B$28</c:f>
              <c:strCache>
                <c:ptCount val="25"/>
                <c:pt idx="0">
                  <c:v>EC</c:v>
                </c:pt>
                <c:pt idx="1">
                  <c:v>ECB</c:v>
                </c:pt>
                <c:pt idx="2">
                  <c:v>EMB</c:v>
                </c:pt>
                <c:pt idx="3">
                  <c:v>FS</c:v>
                </c:pt>
                <c:pt idx="4">
                  <c:v>FMB</c:v>
                </c:pt>
                <c:pt idx="5">
                  <c:v>GP</c:v>
                </c:pt>
                <c:pt idx="6">
                  <c:v>GPB</c:v>
                </c:pt>
                <c:pt idx="7">
                  <c:v>GMB</c:v>
                </c:pt>
                <c:pt idx="8">
                  <c:v>KZN</c:v>
                </c:pt>
                <c:pt idx="9">
                  <c:v>KZNB</c:v>
                </c:pt>
                <c:pt idx="10">
                  <c:v>KMB</c:v>
                </c:pt>
                <c:pt idx="11">
                  <c:v>LP</c:v>
                </c:pt>
                <c:pt idx="12">
                  <c:v>LPB</c:v>
                </c:pt>
                <c:pt idx="13">
                  <c:v>LMB</c:v>
                </c:pt>
                <c:pt idx="14">
                  <c:v>MBL</c:v>
                </c:pt>
                <c:pt idx="15">
                  <c:v>MP</c:v>
                </c:pt>
                <c:pt idx="16">
                  <c:v>MPB</c:v>
                </c:pt>
                <c:pt idx="17">
                  <c:v>MMB</c:v>
                </c:pt>
                <c:pt idx="18">
                  <c:v>NW</c:v>
                </c:pt>
                <c:pt idx="19">
                  <c:v>NMB</c:v>
                </c:pt>
                <c:pt idx="20">
                  <c:v>NC</c:v>
                </c:pt>
                <c:pt idx="21">
                  <c:v>CMB</c:v>
                </c:pt>
                <c:pt idx="22">
                  <c:v>WC</c:v>
                </c:pt>
                <c:pt idx="23">
                  <c:v>WCB</c:v>
                </c:pt>
                <c:pt idx="24">
                  <c:v>WMB</c:v>
                </c:pt>
              </c:strCache>
            </c:strRef>
          </c:cat>
          <c:val>
            <c:numRef>
              <c:f>TOTALS!$F$4:$F$28</c:f>
              <c:numCache>
                <c:formatCode>General</c:formatCode>
                <c:ptCount val="25"/>
                <c:pt idx="0">
                  <c:v>48696</c:v>
                </c:pt>
                <c:pt idx="1">
                  <c:v>48</c:v>
                </c:pt>
                <c:pt idx="2">
                  <c:v>3007</c:v>
                </c:pt>
                <c:pt idx="3">
                  <c:v>24410</c:v>
                </c:pt>
                <c:pt idx="4">
                  <c:v>841</c:v>
                </c:pt>
                <c:pt idx="5">
                  <c:v>101847</c:v>
                </c:pt>
                <c:pt idx="6">
                  <c:v>837</c:v>
                </c:pt>
                <c:pt idx="7">
                  <c:v>555</c:v>
                </c:pt>
                <c:pt idx="8">
                  <c:v>50827</c:v>
                </c:pt>
                <c:pt idx="9">
                  <c:v>7</c:v>
                </c:pt>
                <c:pt idx="10">
                  <c:v>943</c:v>
                </c:pt>
                <c:pt idx="11">
                  <c:v>26273</c:v>
                </c:pt>
                <c:pt idx="12">
                  <c:v>325</c:v>
                </c:pt>
                <c:pt idx="13">
                  <c:v>2875</c:v>
                </c:pt>
                <c:pt idx="14">
                  <c:v>11921</c:v>
                </c:pt>
                <c:pt idx="15">
                  <c:v>19043</c:v>
                </c:pt>
                <c:pt idx="16">
                  <c:v>11</c:v>
                </c:pt>
                <c:pt idx="17">
                  <c:v>2014</c:v>
                </c:pt>
                <c:pt idx="18">
                  <c:v>19587</c:v>
                </c:pt>
                <c:pt idx="19">
                  <c:v>1743</c:v>
                </c:pt>
                <c:pt idx="20">
                  <c:v>11538</c:v>
                </c:pt>
                <c:pt idx="21">
                  <c:v>1023</c:v>
                </c:pt>
                <c:pt idx="22">
                  <c:v>41800</c:v>
                </c:pt>
                <c:pt idx="23">
                  <c:v>22</c:v>
                </c:pt>
                <c:pt idx="24">
                  <c:v>721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2-C23F-4868-AA76-02E1EEEACA76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0.64583</cdr:x>
      <cdr:y>0.45868</cdr:y>
    </cdr:from>
    <cdr:to>
      <cdr:x>0.74838</cdr:x>
      <cdr:y>0.62527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58855" y="25176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ZA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t" anchorCtr="0" compatLnSpc="1">
            <a:prstTxWarp prst="textNoShape">
              <a:avLst/>
            </a:prstTxWarp>
          </a:bodyPr>
          <a:lstStyle>
            <a:lvl1pPr algn="l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t" anchorCtr="0" compatLnSpc="1">
            <a:prstTxWarp prst="textNoShape">
              <a:avLst/>
            </a:prstTxWarp>
          </a:bodyPr>
          <a:lstStyle>
            <a:lvl1pPr algn="r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14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b" anchorCtr="0" compatLnSpc="1">
            <a:prstTxWarp prst="textNoShape">
              <a:avLst/>
            </a:prstTxWarp>
          </a:bodyPr>
          <a:lstStyle>
            <a:lvl1pPr algn="l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14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b" anchorCtr="0" compatLnSpc="1">
            <a:prstTxWarp prst="textNoShape">
              <a:avLst/>
            </a:prstTxWarp>
          </a:bodyPr>
          <a:lstStyle>
            <a:lvl1pPr algn="r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947B52-113B-4FA6-9A2B-237647D428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902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t" anchorCtr="0" compatLnSpc="1">
            <a:prstTxWarp prst="textNoShape">
              <a:avLst/>
            </a:prstTxWarp>
          </a:bodyPr>
          <a:lstStyle>
            <a:lvl1pPr algn="l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t" anchorCtr="0" compatLnSpc="1">
            <a:prstTxWarp prst="textNoShape">
              <a:avLst/>
            </a:prstTxWarp>
          </a:bodyPr>
          <a:lstStyle>
            <a:lvl1pPr algn="r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60938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2" y="4716464"/>
            <a:ext cx="54387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b" anchorCtr="0" compatLnSpc="1">
            <a:prstTxWarp prst="textNoShape">
              <a:avLst/>
            </a:prstTxWarp>
          </a:bodyPr>
          <a:lstStyle>
            <a:lvl1pPr algn="l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93" tIns="48847" rIns="97693" bIns="48847" numCol="1" anchor="b" anchorCtr="0" compatLnSpc="1">
            <a:prstTxWarp prst="textNoShape">
              <a:avLst/>
            </a:prstTxWarp>
          </a:bodyPr>
          <a:lstStyle>
            <a:lvl1pPr algn="r" defTabSz="977800">
              <a:lnSpc>
                <a:spcPct val="100000"/>
              </a:lnSpc>
              <a:spcBef>
                <a:spcPct val="0"/>
              </a:spcBef>
              <a:buClrTx/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2F24FE-4794-489D-B287-B295BDE7A5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91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241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86398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0141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81238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949360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3279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4593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309922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33895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06430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827497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2315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09064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927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>
            <a:spLocks noGrp="1"/>
          </p:cNvSpPr>
          <p:nvPr>
            <p:ph type="body" idx="1"/>
          </p:nvPr>
        </p:nvSpPr>
        <p:spPr>
          <a:xfrm>
            <a:off x="707098" y="4427616"/>
            <a:ext cx="5660073" cy="4190660"/>
          </a:xfrm>
          <a:prstGeom prst="rect">
            <a:avLst/>
          </a:prstGeom>
        </p:spPr>
        <p:txBody>
          <a:bodyPr spcFirstLastPara="1" wrap="square" lIns="91443" tIns="91443" rIns="91443" bIns="91443" anchor="t" anchorCtr="0">
            <a:noAutofit/>
          </a:bodyPr>
          <a:lstStyle/>
          <a:p>
            <a:pPr>
              <a:spcBef>
                <a:spcPts val="360"/>
              </a:spcBef>
              <a:spcAft>
                <a:spcPts val="0"/>
              </a:spcAft>
            </a:pPr>
            <a:endParaRPr/>
          </a:p>
        </p:txBody>
      </p:sp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209675" y="700088"/>
            <a:ext cx="4656138" cy="34925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040592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 smtClean="0"/>
              <a:t>BULLET 1: Duran -</a:t>
            </a:r>
            <a:r>
              <a:rPr lang="en-ZA" baseline="0" dirty="0" smtClean="0"/>
              <a:t> </a:t>
            </a:r>
            <a:r>
              <a:rPr lang="en-ZA" dirty="0" smtClean="0"/>
              <a:t>The Indaba</a:t>
            </a:r>
            <a:r>
              <a:rPr lang="en-ZA" baseline="0" dirty="0" smtClean="0"/>
              <a:t> Close out Report should be obtained for evidence.</a:t>
            </a:r>
          </a:p>
          <a:p>
            <a:r>
              <a:rPr lang="en-ZA" baseline="0" dirty="0" smtClean="0"/>
              <a:t>BULLET 2: Duran - Obtain the finalized MOU.</a:t>
            </a:r>
          </a:p>
          <a:p>
            <a:r>
              <a:rPr lang="en-ZA" baseline="0" dirty="0" smtClean="0"/>
              <a:t>BULLET 3: James - provide the statistics of children born over weekend and public</a:t>
            </a:r>
          </a:p>
          <a:p>
            <a:r>
              <a:rPr lang="en-ZA" baseline="0" dirty="0" smtClean="0"/>
              <a:t>BULLET 4: LP (40) &amp; NW (1) - Secondment letters from the North West and Limpopo</a:t>
            </a:r>
          </a:p>
          <a:p>
            <a:r>
              <a:rPr lang="en-ZA" baseline="0" dirty="0" smtClean="0"/>
              <a:t>BULLET 5: KZN &amp; GP - Certificates for the Ladysmith and </a:t>
            </a:r>
            <a:r>
              <a:rPr lang="en-ZA" baseline="0" dirty="0" err="1" smtClean="0"/>
              <a:t>Legae</a:t>
            </a:r>
            <a:r>
              <a:rPr lang="en-ZA" baseline="0" dirty="0" smtClean="0"/>
              <a:t> health facilities</a:t>
            </a:r>
          </a:p>
          <a:p>
            <a:endParaRPr lang="en-ZA" dirty="0" smtClean="0"/>
          </a:p>
          <a:p>
            <a:r>
              <a:rPr lang="en-ZA" dirty="0" smtClean="0"/>
              <a:t>Reasons before amendment to Saturdays only:	</a:t>
            </a:r>
          </a:p>
          <a:p>
            <a:pPr marL="171432" indent="-171432">
              <a:buFont typeface="Arial" pitchFamily="34" charset="0"/>
              <a:buChar char="•"/>
            </a:pPr>
            <a:r>
              <a:rPr lang="en-ZA" dirty="0"/>
              <a:t>A Birth Registration Indaba was conducted to create awareness.</a:t>
            </a:r>
          </a:p>
          <a:p>
            <a:pPr marL="171432" indent="-171432">
              <a:buFont typeface="Arial" pitchFamily="34" charset="0"/>
              <a:buChar char="•"/>
            </a:pPr>
            <a:r>
              <a:rPr lang="en-ZA" dirty="0"/>
              <a:t>The MOU with the Department of Health was finalized.</a:t>
            </a:r>
          </a:p>
          <a:p>
            <a:pPr marL="171432" indent="-171432">
              <a:buFont typeface="Arial" pitchFamily="34" charset="0"/>
              <a:buChar char="•"/>
            </a:pPr>
            <a:r>
              <a:rPr lang="en-ZA" dirty="0"/>
              <a:t>Birth registration on Saturdays and Sundays at high volume offices.</a:t>
            </a:r>
          </a:p>
          <a:p>
            <a:pPr marL="171432" indent="-171432">
              <a:buFont typeface="Arial" pitchFamily="34" charset="0"/>
              <a:buChar char="•"/>
            </a:pPr>
            <a:r>
              <a:rPr lang="en-ZA" dirty="0"/>
              <a:t>Secondment of provincial personnel to health facilities on a permanent basis.</a:t>
            </a:r>
          </a:p>
          <a:p>
            <a:pPr marL="171432" indent="-171432">
              <a:buFont typeface="Arial" pitchFamily="34" charset="0"/>
              <a:buChar char="•"/>
            </a:pPr>
            <a:r>
              <a:rPr lang="en-ZA" dirty="0"/>
              <a:t>Two new health facilities were connected.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2F24FE-4794-489D-B287-B295BDE7A577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429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1.bin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9"/>
          <p:cNvSpPr>
            <a:spLocks noChangeShapeType="1"/>
          </p:cNvSpPr>
          <p:nvPr/>
        </p:nvSpPr>
        <p:spPr bwMode="auto">
          <a:xfrm>
            <a:off x="228600" y="457200"/>
            <a:ext cx="8682038" cy="0"/>
          </a:xfrm>
          <a:prstGeom prst="line">
            <a:avLst/>
          </a:prstGeom>
          <a:noFill/>
          <a:ln w="28575">
            <a:solidFill>
              <a:srgbClr val="7D0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" name="Rectangle 20" hidden="1"/>
          <p:cNvGraphicFramePr>
            <a:graphicFrameLocks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07" r:id="rId4" imgW="0" imgH="0" progId="">
                  <p:embed/>
                </p:oleObj>
              </mc:Choice>
              <mc:Fallback>
                <p:oleObj r:id="rId4" imgW="0" imgH="0" progId="">
                  <p:embed/>
                  <p:pic>
                    <p:nvPicPr>
                      <p:cNvPr id="0" name="AutoShape 560"/>
                      <p:cNvPicPr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9" descr="home affairs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0"/>
            <a:ext cx="1087438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7943850" y="6400800"/>
            <a:ext cx="1085850" cy="334963"/>
          </a:xfrm>
          <a:prstGeom prst="rect">
            <a:avLst/>
          </a:prstGeom>
          <a:noFill/>
          <a:ln>
            <a:noFill/>
          </a:ln>
          <a:extLst/>
        </p:spPr>
        <p:txBody>
          <a:bodyPr lIns="72000" tIns="72000" rIns="72000" bIns="7200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fld id="{6479146F-F6C0-4D09-91EA-1BE1E8141C49}" type="slidenum">
              <a:rPr lang="en-GB" smtClean="0"/>
              <a:pPr eaLnBrk="1" hangingPunct="1">
                <a:defRPr/>
              </a:pPr>
              <a:t>‹#›</a:t>
            </a:fld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52826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 eaLnBrk="1" hangingPunct="1">
              <a:lnSpc>
                <a:spcPct val="90000"/>
              </a:lnSpc>
              <a:spcBef>
                <a:spcPct val="50000"/>
              </a:spcBef>
              <a:buClr>
                <a:schemeClr val="bg2"/>
              </a:buClr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 eaLnBrk="1" hangingPunct="1">
              <a:lnSpc>
                <a:spcPct val="90000"/>
              </a:lnSpc>
              <a:spcBef>
                <a:spcPct val="50000"/>
              </a:spcBef>
              <a:buClr>
                <a:schemeClr val="bg2"/>
              </a:buClr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ZA" smtClean="0"/>
              <a:t>‹#›</a:t>
            </a:r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90000"/>
              </a:lnSpc>
              <a:spcBef>
                <a:spcPct val="50000"/>
              </a:spcBef>
              <a:buClr>
                <a:schemeClr val="bg2"/>
              </a:buClr>
              <a:defRPr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660CE9B-64DF-45A2-ADE3-A88CFEEF3DF9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2524511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67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500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11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475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033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315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34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399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930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457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24069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954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59905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07775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66649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90171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54215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68064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68549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39688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6057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18820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3E2EF4-300D-426D-AD5B-63DB9D3FDC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94558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693DC1-232B-4616-8322-9070F5DB6BB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31675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9A248E-4AC9-427F-A155-28147FCC527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85366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F9F0B4-AE8B-4652-A3D8-8B327D877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1599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2A6F36-CB5A-400B-9A9B-4F6FCAFA5EF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688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5CB7DE-7113-4EE8-B286-AA2D15B7F04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73509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028D32-3738-4B62-A2E4-6B571A2331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5755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ED9909E-CBD3-4A59-B579-F9E01C0303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190222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F42800-7457-4F94-8503-0266078D8A3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1331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F4D34C-BCD2-496D-9379-DC351EC680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2573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9C164E-B86E-4B01-8F5D-5B6CC43F557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2311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2943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063" y="2092325"/>
            <a:ext cx="8647112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Text: 16-pt. Arial with Wingdings square square bullet 100%</a:t>
            </a:r>
          </a:p>
          <a:p>
            <a:pPr lvl="1"/>
            <a:r>
              <a:rPr lang="pt-BR" smtClean="0"/>
              <a:t>Second-level bullet — Arial round</a:t>
            </a:r>
          </a:p>
          <a:p>
            <a:pPr lvl="2"/>
            <a:r>
              <a:rPr lang="pt-BR" smtClean="0"/>
              <a:t>Third-level bullet — Arial Em dash</a:t>
            </a:r>
          </a:p>
          <a:p>
            <a:pPr lvl="3"/>
            <a:r>
              <a:rPr lang="pt-BR" smtClean="0"/>
              <a:t>Fourth-level bullet — Arial Em dash</a:t>
            </a:r>
          </a:p>
          <a:p>
            <a:pPr lvl="4"/>
            <a:r>
              <a:rPr lang="pt-BR" smtClean="0"/>
              <a:t>xx</a:t>
            </a:r>
          </a:p>
          <a:p>
            <a:pPr lvl="0"/>
            <a:r>
              <a:rPr lang="pt-BR" smtClean="0"/>
              <a:t>Text: </a:t>
            </a:r>
            <a:r>
              <a:rPr lang="en-US" smtClean="0"/>
              <a:t>16</a:t>
            </a:r>
            <a:r>
              <a:rPr lang="pt-BR" smtClean="0"/>
              <a:t> pt. Arial, plain text sentence case</a:t>
            </a:r>
          </a:p>
          <a:p>
            <a:pPr lvl="1"/>
            <a:r>
              <a:rPr lang="pt-BR" smtClean="0"/>
              <a:t>Second-level bullet</a:t>
            </a:r>
          </a:p>
          <a:p>
            <a:pPr lvl="2"/>
            <a:r>
              <a:rPr lang="pt-BR" smtClean="0"/>
              <a:t>Third-level bullet</a:t>
            </a:r>
          </a:p>
          <a:p>
            <a:pPr lvl="3"/>
            <a:r>
              <a:rPr lang="pt-BR" smtClean="0"/>
              <a:t>Fourth-level bullet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68288" indent="-268288" algn="l" rtl="0" eaLnBrk="0" fontAlgn="base" hangingPunct="0">
        <a:lnSpc>
          <a:spcPct val="90000"/>
        </a:lnSpc>
        <a:spcBef>
          <a:spcPct val="90000"/>
        </a:spcBef>
        <a:spcAft>
          <a:spcPct val="0"/>
        </a:spcAft>
        <a:buClr>
          <a:schemeClr val="bg2"/>
        </a:buClr>
        <a:buFont typeface="Wingdings" pitchFamily="2" charset="2"/>
        <a:buChar char="n"/>
        <a:defRPr sz="1600">
          <a:solidFill>
            <a:schemeClr val="tx1"/>
          </a:solidFill>
          <a:latin typeface="Arial" charset="0"/>
          <a:ea typeface="+mn-ea"/>
          <a:cs typeface="+mn-cs"/>
        </a:defRPr>
      </a:lvl1pPr>
      <a:lvl2pPr marL="460375" indent="-1905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Clr>
          <a:schemeClr val="bg2"/>
        </a:buClr>
        <a:buFont typeface="Arial" charset="0"/>
        <a:buChar char="•"/>
        <a:defRPr sz="1600">
          <a:solidFill>
            <a:schemeClr val="tx1"/>
          </a:solidFill>
          <a:latin typeface="Arial" charset="0"/>
          <a:cs typeface="+mn-cs"/>
        </a:defRPr>
      </a:lvl2pPr>
      <a:lvl3pPr marL="625475" indent="-163513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chemeClr val="bg2"/>
        </a:buClr>
        <a:buFont typeface="Arial" charset="0"/>
        <a:buChar char="–"/>
        <a:defRPr sz="1600">
          <a:solidFill>
            <a:schemeClr val="tx1"/>
          </a:solidFill>
          <a:latin typeface="Arial" charset="0"/>
          <a:cs typeface="+mn-cs"/>
        </a:defRPr>
      </a:lvl3pPr>
      <a:lvl4pPr marL="795338" indent="-168275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lr>
          <a:schemeClr val="bg2"/>
        </a:buClr>
        <a:buFont typeface="Arial" charset="0"/>
        <a:buChar char="-"/>
        <a:defRPr sz="1600">
          <a:solidFill>
            <a:schemeClr val="tx1"/>
          </a:solidFill>
          <a:latin typeface="Arial" charset="0"/>
          <a:cs typeface="+mn-cs"/>
        </a:defRPr>
      </a:lvl4pPr>
      <a:lvl5pPr marL="957263" indent="-160338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chemeClr val="bg2"/>
        </a:buClr>
        <a:buFont typeface="Arial" charset="0"/>
        <a:buChar char="­"/>
        <a:defRPr sz="1600">
          <a:solidFill>
            <a:schemeClr val="tx1"/>
          </a:solidFill>
          <a:latin typeface="Arial" charset="0"/>
          <a:cs typeface="+mn-cs"/>
        </a:defRPr>
      </a:lvl5pPr>
      <a:lvl6pPr marL="1414463" indent="-160338" algn="l" rtl="0" fontAlgn="base">
        <a:lnSpc>
          <a:spcPct val="90000"/>
        </a:lnSpc>
        <a:spcBef>
          <a:spcPct val="0"/>
        </a:spcBef>
        <a:spcAft>
          <a:spcPct val="0"/>
        </a:spcAft>
        <a:buClr>
          <a:schemeClr val="bg2"/>
        </a:buClr>
        <a:buFont typeface="Arial" charset="0"/>
        <a:buChar char="­"/>
        <a:defRPr sz="1600">
          <a:solidFill>
            <a:schemeClr val="tx1"/>
          </a:solidFill>
          <a:latin typeface="+mn-lt"/>
          <a:cs typeface="+mn-cs"/>
        </a:defRPr>
      </a:lvl6pPr>
      <a:lvl7pPr marL="1871663" indent="-160338" algn="l" rtl="0" fontAlgn="base">
        <a:lnSpc>
          <a:spcPct val="90000"/>
        </a:lnSpc>
        <a:spcBef>
          <a:spcPct val="0"/>
        </a:spcBef>
        <a:spcAft>
          <a:spcPct val="0"/>
        </a:spcAft>
        <a:buClr>
          <a:schemeClr val="bg2"/>
        </a:buClr>
        <a:buFont typeface="Arial" charset="0"/>
        <a:buChar char="­"/>
        <a:defRPr sz="1600">
          <a:solidFill>
            <a:schemeClr val="tx1"/>
          </a:solidFill>
          <a:latin typeface="+mn-lt"/>
          <a:cs typeface="+mn-cs"/>
        </a:defRPr>
      </a:lvl7pPr>
      <a:lvl8pPr marL="2328863" indent="-160338" algn="l" rtl="0" fontAlgn="base">
        <a:lnSpc>
          <a:spcPct val="90000"/>
        </a:lnSpc>
        <a:spcBef>
          <a:spcPct val="0"/>
        </a:spcBef>
        <a:spcAft>
          <a:spcPct val="0"/>
        </a:spcAft>
        <a:buClr>
          <a:schemeClr val="bg2"/>
        </a:buClr>
        <a:buFont typeface="Arial" charset="0"/>
        <a:buChar char="­"/>
        <a:defRPr sz="1600">
          <a:solidFill>
            <a:schemeClr val="tx1"/>
          </a:solidFill>
          <a:latin typeface="+mn-lt"/>
          <a:cs typeface="+mn-cs"/>
        </a:defRPr>
      </a:lvl8pPr>
      <a:lvl9pPr marL="2786063" indent="-160338" algn="l" rtl="0" fontAlgn="base">
        <a:lnSpc>
          <a:spcPct val="90000"/>
        </a:lnSpc>
        <a:spcBef>
          <a:spcPct val="0"/>
        </a:spcBef>
        <a:spcAft>
          <a:spcPct val="0"/>
        </a:spcAft>
        <a:buClr>
          <a:schemeClr val="bg2"/>
        </a:buClr>
        <a:buFont typeface="Arial" charset="0"/>
        <a:buChar char="­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t>‹#›</a:t>
            </a:r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8B89DC-1164-41FE-A6B6-FEA2B8476C66}" type="slidenum">
              <a:rPr kumimoji="0" lang="en-ZA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charset="0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ZA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62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‹#›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 algn="r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7415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  <p:sldLayoutId id="2147483944" r:id="rId4"/>
    <p:sldLayoutId id="2147483945" r:id="rId5"/>
    <p:sldLayoutId id="2147483946" r:id="rId6"/>
    <p:sldLayoutId id="2147483947" r:id="rId7"/>
    <p:sldLayoutId id="2147483948" r:id="rId8"/>
    <p:sldLayoutId id="2147483949" r:id="rId9"/>
    <p:sldLayoutId id="2147483950" r:id="rId10"/>
    <p:sldLayoutId id="2147483951" r:id="rId11"/>
    <p:sldLayoutId id="2147483952" r:id="rId1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96F06B-0952-4C48-855B-82AEF464EF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804660" y="6356350"/>
            <a:ext cx="2190750" cy="365125"/>
          </a:xfrm>
          <a:prstGeom prst="rect">
            <a:avLst/>
          </a:prstGeom>
        </p:spPr>
        <p:txBody>
          <a:bodyPr/>
          <a:lstStyle>
            <a:lvl1pPr marL="228600" indent="-228600" algn="r">
              <a:buFont typeface="+mj-lt"/>
              <a:buAutoNum type="arabicPeriod"/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fld id="{2538E8B7-8BD9-9F48-9FB6-4E0DFEDB8449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+mj-lt"/>
                <a:buNone/>
                <a:tabLst/>
                <a:defRPr/>
              </a:pPr>
              <a:t>‹#›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969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  <p:sldLayoutId id="2147483978" r:id="rId12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://www.google.co.za/url?sa=i&amp;rct=j&amp;q=&amp;esrc=s&amp;source=images&amp;cd=&amp;cad=rja&amp;uact=8&amp;ved=0ahUKEwicvY-55_bSAhWGPBQKHWfBCYAQjRwIBw&amp;url=http://sa-save.com/products/delivery&amp;psig=AFQjCNH4keMGO-ut4D9LTwWxmLfIw83b5w&amp;ust=1490708329470844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rat plan presentaion cove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787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59235" y="4838085"/>
            <a:ext cx="3962859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D0900"/>
              </a:buClr>
              <a:buSzTx/>
              <a:buFontTx/>
              <a:buNone/>
              <a:tabLst/>
              <a:defRPr/>
            </a:pPr>
            <a:endParaRPr kumimoji="0" lang="en-US" altLang="en-US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D0900"/>
              </a:buClr>
              <a:buSzTx/>
              <a:buFontTx/>
              <a:buNone/>
              <a:tabLst/>
              <a:defRPr/>
            </a:pPr>
            <a:endParaRPr lang="en-US" altLang="en-US" sz="1800" b="1" kern="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D0900"/>
              </a:buClr>
              <a:buSzTx/>
              <a:buFontTx/>
              <a:buNone/>
              <a:tabLst/>
              <a:defRPr/>
            </a:pPr>
            <a:r>
              <a:rPr lang="en-US" altLang="en-US" sz="16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 GOVERNMENT ELECTIONS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D0900"/>
              </a:buClr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DATE</a:t>
            </a:r>
            <a:r>
              <a:rPr kumimoji="0" lang="en-US" alt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1600" b="1" kern="0" noProof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</a:t>
            </a:r>
            <a:r>
              <a:rPr lang="en-US" altLang="en-US" sz="16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SEPTEMBER </a:t>
            </a:r>
            <a:r>
              <a:rPr kumimoji="0" lang="en-US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2021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D0900"/>
              </a:buClr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PERFORMANCE…"/>
          <p:cNvSpPr txBox="1"/>
          <p:nvPr/>
        </p:nvSpPr>
        <p:spPr>
          <a:xfrm>
            <a:off x="-52250" y="3592000"/>
            <a:ext cx="3317966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wrap="square" lIns="45718" tIns="45718" rIns="45718" bIns="45718">
            <a:spAutoFit/>
          </a:bodyPr>
          <a:lstStyle/>
          <a:p>
            <a:r>
              <a:rPr kumimoji="0" lang="en-ZA" altLang="en-US" sz="2000" b="1" i="0" u="none" strike="noStrike" kern="0" cap="all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Arial"/>
                <a:cs typeface="Arial"/>
              </a:rPr>
              <a:t> </a:t>
            </a:r>
            <a:r>
              <a:rPr lang="en-ZA" altLang="en-US" sz="2000" b="1" cap="all" dirty="0"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</a:rPr>
              <a:t>Voter Registration State of Readiness </a:t>
            </a:r>
            <a:endParaRPr lang="en-ZA" sz="2000" b="1" dirty="0"/>
          </a:p>
        </p:txBody>
      </p:sp>
    </p:spTree>
    <p:extLst>
      <p:ext uri="{BB962C8B-B14F-4D97-AF65-F5344CB8AC3E}">
        <p14:creationId xmlns:p14="http://schemas.microsoft.com/office/powerpoint/2010/main" val="4134353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79408" y="2718174"/>
            <a:ext cx="9052559" cy="490889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ZA" sz="4400" dirty="0"/>
              <a:t>Uncollected IDs </a:t>
            </a:r>
            <a:r>
              <a:rPr lang="en-ZA" sz="4400" dirty="0" smtClean="0"/>
              <a:t>countrywide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53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33688" y="48126"/>
            <a:ext cx="9052559" cy="490889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1800" b="1" kern="0" dirty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Uncollected Smart ID Cards as at </a:t>
            </a:r>
            <a:r>
              <a:rPr lang="en-US" sz="18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13 September 2021</a:t>
            </a:r>
            <a:endParaRPr lang="en-US" sz="18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3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9334536"/>
              </p:ext>
            </p:extLst>
          </p:nvPr>
        </p:nvGraphicFramePr>
        <p:xfrm>
          <a:off x="33688" y="576032"/>
          <a:ext cx="8981410" cy="5488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08868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462" y="85452"/>
            <a:ext cx="8229600" cy="482106"/>
          </a:xfrm>
        </p:spPr>
        <p:txBody>
          <a:bodyPr/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</a:pPr>
            <a:endParaRPr lang="en-ZA" sz="2400" kern="1200" dirty="0"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Shape 200"/>
          <p:cNvSpPr txBox="1">
            <a:spLocks/>
          </p:cNvSpPr>
          <p:nvPr/>
        </p:nvSpPr>
        <p:spPr bwMode="auto">
          <a:xfrm>
            <a:off x="120870" y="82225"/>
            <a:ext cx="8918028" cy="5867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Eastern Cape as at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13 September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 2021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endParaRPr lang="en-US" sz="2200" b="1" dirty="0">
              <a:solidFill>
                <a:schemeClr val="accent4"/>
              </a:solidFill>
              <a:latin typeface="Arial" pitchFamily="34" charset="0"/>
              <a:cs typeface="Arial" pitchFamily="34" charset="0"/>
              <a:sym typeface="Arial Black"/>
            </a:endParaRPr>
          </a:p>
        </p:txBody>
      </p:sp>
      <p:grpSp>
        <p:nvGrpSpPr>
          <p:cNvPr id="5" name="Shape 201"/>
          <p:cNvGrpSpPr/>
          <p:nvPr/>
        </p:nvGrpSpPr>
        <p:grpSpPr>
          <a:xfrm>
            <a:off x="0" y="5917324"/>
            <a:ext cx="9144000" cy="929563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499719" y="6249281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4</a:t>
            </a:fld>
            <a:endParaRPr lang="en-ZA" alt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2454680"/>
              </p:ext>
            </p:extLst>
          </p:nvPr>
        </p:nvGraphicFramePr>
        <p:xfrm>
          <a:off x="120868" y="717132"/>
          <a:ext cx="8918029" cy="5146968"/>
        </p:xfrm>
        <a:graphic>
          <a:graphicData uri="http://schemas.openxmlformats.org/drawingml/2006/table">
            <a:tbl>
              <a:tblPr/>
              <a:tblGrid>
                <a:gridCol w="3763729">
                  <a:extLst>
                    <a:ext uri="{9D8B030D-6E8A-4147-A177-3AD203B41FA5}">
                      <a16:colId xmlns="" xmlns:a16="http://schemas.microsoft.com/office/drawing/2014/main" val="3079109509"/>
                    </a:ext>
                  </a:extLst>
                </a:gridCol>
                <a:gridCol w="1718100">
                  <a:extLst>
                    <a:ext uri="{9D8B030D-6E8A-4147-A177-3AD203B41FA5}">
                      <a16:colId xmlns="" xmlns:a16="http://schemas.microsoft.com/office/drawing/2014/main" val="2118437668"/>
                    </a:ext>
                  </a:extLst>
                </a:gridCol>
                <a:gridCol w="1718100">
                  <a:extLst>
                    <a:ext uri="{9D8B030D-6E8A-4147-A177-3AD203B41FA5}">
                      <a16:colId xmlns="" xmlns:a16="http://schemas.microsoft.com/office/drawing/2014/main" val="3091274081"/>
                    </a:ext>
                  </a:extLst>
                </a:gridCol>
                <a:gridCol w="1718100">
                  <a:extLst>
                    <a:ext uri="{9D8B030D-6E8A-4147-A177-3AD203B41FA5}">
                      <a16:colId xmlns="" xmlns:a16="http://schemas.microsoft.com/office/drawing/2014/main" val="2082604482"/>
                    </a:ext>
                  </a:extLst>
                </a:gridCol>
              </a:tblGrid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RE-ISSUE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FIRST ISSUE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65823072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JOE GQABI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02244606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BUFFALO CITY METRO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7401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0382956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ALFRED NZO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2636688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AMATHOLE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2880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1611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4491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86292061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NELSON MANDELA BAY METRO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11325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3789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15114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1688671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 HANI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2783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1250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4033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52258155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SARAH BAARTMAN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2829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84073701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 TAMBO DISTRICT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5311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3119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8430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95946407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NELSON MANDELA BAY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METRO 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9211905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BUFFALO CITY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METRO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1740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28072795"/>
                  </a:ext>
                </a:extLst>
              </a:tr>
              <a:tr h="4289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34571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17180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51 751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17094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449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UNCOLLECTED ID </a:t>
            </a:r>
            <a:r>
              <a:rPr lang="en-ZA" dirty="0" smtClean="0"/>
              <a:t>FREE STATE</a:t>
            </a:r>
            <a:endParaRPr lang="en-ZA" dirty="0"/>
          </a:p>
        </p:txBody>
      </p:sp>
      <p:sp>
        <p:nvSpPr>
          <p:cNvPr id="5" name="Shape 200"/>
          <p:cNvSpPr txBox="1">
            <a:spLocks/>
          </p:cNvSpPr>
          <p:nvPr/>
        </p:nvSpPr>
        <p:spPr bwMode="auto">
          <a:xfrm>
            <a:off x="120870" y="82225"/>
            <a:ext cx="8918028" cy="642989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Free State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as at 13 September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 2021</a:t>
            </a:r>
            <a:endParaRPr lang="en-US" sz="20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pSp>
        <p:nvGrpSpPr>
          <p:cNvPr id="6" name="Shape 201"/>
          <p:cNvGrpSpPr/>
          <p:nvPr/>
        </p:nvGrpSpPr>
        <p:grpSpPr>
          <a:xfrm>
            <a:off x="47297" y="5717628"/>
            <a:ext cx="9144000" cy="929563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3505200" y="6220670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5</a:t>
            </a:fld>
            <a:endParaRPr lang="en-ZA" altLang="en-US" dirty="0"/>
          </a:p>
        </p:txBody>
      </p:sp>
      <p:graphicFrame>
        <p:nvGraphicFramePr>
          <p:cNvPr id="14" name="Content Placeholder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7148250"/>
              </p:ext>
            </p:extLst>
          </p:nvPr>
        </p:nvGraphicFramePr>
        <p:xfrm>
          <a:off x="154802" y="1131022"/>
          <a:ext cx="8884096" cy="4586603"/>
        </p:xfrm>
        <a:graphic>
          <a:graphicData uri="http://schemas.openxmlformats.org/drawingml/2006/table">
            <a:tbl>
              <a:tblPr/>
              <a:tblGrid>
                <a:gridCol w="3447559">
                  <a:extLst>
                    <a:ext uri="{9D8B030D-6E8A-4147-A177-3AD203B41FA5}">
                      <a16:colId xmlns="" xmlns:a16="http://schemas.microsoft.com/office/drawing/2014/main" val="754452403"/>
                    </a:ext>
                  </a:extLst>
                </a:gridCol>
                <a:gridCol w="1812179">
                  <a:extLst>
                    <a:ext uri="{9D8B030D-6E8A-4147-A177-3AD203B41FA5}">
                      <a16:colId xmlns="" xmlns:a16="http://schemas.microsoft.com/office/drawing/2014/main" val="172980940"/>
                    </a:ext>
                  </a:extLst>
                </a:gridCol>
                <a:gridCol w="1812179">
                  <a:extLst>
                    <a:ext uri="{9D8B030D-6E8A-4147-A177-3AD203B41FA5}">
                      <a16:colId xmlns="" xmlns:a16="http://schemas.microsoft.com/office/drawing/2014/main" val="219272886"/>
                    </a:ext>
                  </a:extLst>
                </a:gridCol>
                <a:gridCol w="1812179">
                  <a:extLst>
                    <a:ext uri="{9D8B030D-6E8A-4147-A177-3AD203B41FA5}">
                      <a16:colId xmlns="" xmlns:a16="http://schemas.microsoft.com/office/drawing/2014/main" val="1326838319"/>
                    </a:ext>
                  </a:extLst>
                </a:gridCol>
              </a:tblGrid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THABOMOFUTSANYANA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2447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4207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82588583"/>
                  </a:ext>
                </a:extLst>
              </a:tr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MANGAUNG METRO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4460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2734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7194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6974856"/>
                  </a:ext>
                </a:extLst>
              </a:tr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LEJWELEPUTSWA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5222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96908813"/>
                  </a:ext>
                </a:extLst>
              </a:tr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XHARIEP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2061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2017940"/>
                  </a:ext>
                </a:extLst>
              </a:tr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FEZILE-DABI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2927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4848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60696731"/>
                  </a:ext>
                </a:extLst>
              </a:tr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MANGAUNG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METRO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23460732"/>
                  </a:ext>
                </a:extLst>
              </a:tr>
              <a:tr h="65522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15384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9867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25 251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0141820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444207"/>
              </p:ext>
            </p:extLst>
          </p:nvPr>
        </p:nvGraphicFramePr>
        <p:xfrm>
          <a:off x="178673" y="631879"/>
          <a:ext cx="8860224" cy="4509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0462">
                  <a:extLst>
                    <a:ext uri="{9D8B030D-6E8A-4147-A177-3AD203B41FA5}">
                      <a16:colId xmlns="" xmlns:a16="http://schemas.microsoft.com/office/drawing/2014/main" val="3471736355"/>
                    </a:ext>
                  </a:extLst>
                </a:gridCol>
                <a:gridCol w="1803254">
                  <a:extLst>
                    <a:ext uri="{9D8B030D-6E8A-4147-A177-3AD203B41FA5}">
                      <a16:colId xmlns="" xmlns:a16="http://schemas.microsoft.com/office/drawing/2014/main" val="1876094514"/>
                    </a:ext>
                  </a:extLst>
                </a:gridCol>
                <a:gridCol w="1803254">
                  <a:extLst>
                    <a:ext uri="{9D8B030D-6E8A-4147-A177-3AD203B41FA5}">
                      <a16:colId xmlns="" xmlns:a16="http://schemas.microsoft.com/office/drawing/2014/main" val="905954495"/>
                    </a:ext>
                  </a:extLst>
                </a:gridCol>
                <a:gridCol w="1803254">
                  <a:extLst>
                    <a:ext uri="{9D8B030D-6E8A-4147-A177-3AD203B41FA5}">
                      <a16:colId xmlns="" xmlns:a16="http://schemas.microsoft.com/office/drawing/2014/main" val="229020201"/>
                    </a:ext>
                  </a:extLst>
                </a:gridCol>
              </a:tblGrid>
              <a:tr h="450964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5607300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417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UNCOLLECTED ID </a:t>
            </a:r>
            <a:r>
              <a:rPr lang="en-ZA" dirty="0" smtClean="0"/>
              <a:t>GAUTENG</a:t>
            </a:r>
            <a:endParaRPr lang="en-ZA" dirty="0"/>
          </a:p>
        </p:txBody>
      </p:sp>
      <p:sp>
        <p:nvSpPr>
          <p:cNvPr id="5" name="Shape 200"/>
          <p:cNvSpPr txBox="1">
            <a:spLocks/>
          </p:cNvSpPr>
          <p:nvPr/>
        </p:nvSpPr>
        <p:spPr bwMode="auto">
          <a:xfrm>
            <a:off x="120870" y="82225"/>
            <a:ext cx="8918028" cy="549653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Gauteng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as at 13 September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 2021</a:t>
            </a:r>
            <a:endParaRPr lang="en-US" sz="20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109054"/>
              </p:ext>
            </p:extLst>
          </p:nvPr>
        </p:nvGraphicFramePr>
        <p:xfrm>
          <a:off x="178673" y="631879"/>
          <a:ext cx="8860224" cy="4509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0462">
                  <a:extLst>
                    <a:ext uri="{9D8B030D-6E8A-4147-A177-3AD203B41FA5}">
                      <a16:colId xmlns="" xmlns:a16="http://schemas.microsoft.com/office/drawing/2014/main" val="3471736355"/>
                    </a:ext>
                  </a:extLst>
                </a:gridCol>
                <a:gridCol w="1803254">
                  <a:extLst>
                    <a:ext uri="{9D8B030D-6E8A-4147-A177-3AD203B41FA5}">
                      <a16:colId xmlns="" xmlns:a16="http://schemas.microsoft.com/office/drawing/2014/main" val="1876094514"/>
                    </a:ext>
                  </a:extLst>
                </a:gridCol>
                <a:gridCol w="1803254">
                  <a:extLst>
                    <a:ext uri="{9D8B030D-6E8A-4147-A177-3AD203B41FA5}">
                      <a16:colId xmlns="" xmlns:a16="http://schemas.microsoft.com/office/drawing/2014/main" val="905954495"/>
                    </a:ext>
                  </a:extLst>
                </a:gridCol>
                <a:gridCol w="1803254">
                  <a:extLst>
                    <a:ext uri="{9D8B030D-6E8A-4147-A177-3AD203B41FA5}">
                      <a16:colId xmlns="" xmlns:a16="http://schemas.microsoft.com/office/drawing/2014/main" val="229020201"/>
                    </a:ext>
                  </a:extLst>
                </a:gridCol>
              </a:tblGrid>
              <a:tr h="450964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560730072"/>
                  </a:ext>
                </a:extLst>
              </a:tr>
            </a:tbl>
          </a:graphicData>
        </a:graphic>
      </p:graphicFrame>
      <p:grpSp>
        <p:nvGrpSpPr>
          <p:cNvPr id="6" name="Shape 201"/>
          <p:cNvGrpSpPr/>
          <p:nvPr/>
        </p:nvGrpSpPr>
        <p:grpSpPr>
          <a:xfrm>
            <a:off x="120870" y="5759669"/>
            <a:ext cx="9144000" cy="971605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3505200" y="6158346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6</a:t>
            </a:fld>
            <a:endParaRPr lang="en-ZA" altLang="en-US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258624"/>
              </p:ext>
            </p:extLst>
          </p:nvPr>
        </p:nvGraphicFramePr>
        <p:xfrm>
          <a:off x="303196" y="1082849"/>
          <a:ext cx="8696425" cy="4542945"/>
        </p:xfrm>
        <a:graphic>
          <a:graphicData uri="http://schemas.openxmlformats.org/drawingml/2006/table">
            <a:tbl>
              <a:tblPr/>
              <a:tblGrid>
                <a:gridCol w="3359217">
                  <a:extLst>
                    <a:ext uri="{9D8B030D-6E8A-4147-A177-3AD203B41FA5}">
                      <a16:colId xmlns="" xmlns:a16="http://schemas.microsoft.com/office/drawing/2014/main" val="1436158013"/>
                    </a:ext>
                  </a:extLst>
                </a:gridCol>
                <a:gridCol w="1742172">
                  <a:extLst>
                    <a:ext uri="{9D8B030D-6E8A-4147-A177-3AD203B41FA5}">
                      <a16:colId xmlns="" xmlns:a16="http://schemas.microsoft.com/office/drawing/2014/main" val="3192837149"/>
                    </a:ext>
                  </a:extLst>
                </a:gridCol>
                <a:gridCol w="1833613">
                  <a:extLst>
                    <a:ext uri="{9D8B030D-6E8A-4147-A177-3AD203B41FA5}">
                      <a16:colId xmlns="" xmlns:a16="http://schemas.microsoft.com/office/drawing/2014/main" val="1012890512"/>
                    </a:ext>
                  </a:extLst>
                </a:gridCol>
                <a:gridCol w="1761423">
                  <a:extLst>
                    <a:ext uri="{9D8B030D-6E8A-4147-A177-3AD203B41FA5}">
                      <a16:colId xmlns="" xmlns:a16="http://schemas.microsoft.com/office/drawing/2014/main" val="4157068858"/>
                    </a:ext>
                  </a:extLst>
                </a:gridCol>
              </a:tblGrid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TSHWANE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23636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7126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30 762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58459983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EKURHULENI METRO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13355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5010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18365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3074865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JOHANNESBURG METRO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5335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25604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75578217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ECHANNEL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13395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16686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73477308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SEIDIBENG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4353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2276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6629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15520349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WESTRAND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65477329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TSHWANE 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54648052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JOHANNESBURG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METRO 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19818761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RAND 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5229992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JOHANNESBURG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METRO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92297515"/>
                  </a:ext>
                </a:extLst>
              </a:tr>
              <a:tr h="41299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78498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24741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103 239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97265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471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UNCOLLECTED ID </a:t>
            </a:r>
            <a:r>
              <a:rPr lang="en-ZA" dirty="0" smtClean="0"/>
              <a:t>KWA ZULU NATAL</a:t>
            </a:r>
            <a:endParaRPr lang="en-ZA" dirty="0"/>
          </a:p>
        </p:txBody>
      </p:sp>
      <p:sp>
        <p:nvSpPr>
          <p:cNvPr id="5" name="Shape 200"/>
          <p:cNvSpPr txBox="1">
            <a:spLocks/>
          </p:cNvSpPr>
          <p:nvPr/>
        </p:nvSpPr>
        <p:spPr bwMode="auto">
          <a:xfrm>
            <a:off x="120870" y="82225"/>
            <a:ext cx="8918028" cy="540386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Kwa Zulu Natal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as at 13 September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2021</a:t>
            </a:r>
            <a:endParaRPr lang="en-US" sz="20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751652"/>
              </p:ext>
            </p:extLst>
          </p:nvPr>
        </p:nvGraphicFramePr>
        <p:xfrm>
          <a:off x="241738" y="622612"/>
          <a:ext cx="8797159" cy="4542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25487">
                  <a:extLst>
                    <a:ext uri="{9D8B030D-6E8A-4147-A177-3AD203B41FA5}">
                      <a16:colId xmlns="" xmlns:a16="http://schemas.microsoft.com/office/drawing/2014/main" val="3471736355"/>
                    </a:ext>
                  </a:extLst>
                </a:gridCol>
                <a:gridCol w="1766281">
                  <a:extLst>
                    <a:ext uri="{9D8B030D-6E8A-4147-A177-3AD203B41FA5}">
                      <a16:colId xmlns="" xmlns:a16="http://schemas.microsoft.com/office/drawing/2014/main" val="1876094514"/>
                    </a:ext>
                  </a:extLst>
                </a:gridCol>
                <a:gridCol w="1822363">
                  <a:extLst>
                    <a:ext uri="{9D8B030D-6E8A-4147-A177-3AD203B41FA5}">
                      <a16:colId xmlns="" xmlns:a16="http://schemas.microsoft.com/office/drawing/2014/main" val="905954495"/>
                    </a:ext>
                  </a:extLst>
                </a:gridCol>
                <a:gridCol w="1783028">
                  <a:extLst>
                    <a:ext uri="{9D8B030D-6E8A-4147-A177-3AD203B41FA5}">
                      <a16:colId xmlns="" xmlns:a16="http://schemas.microsoft.com/office/drawing/2014/main" val="229020201"/>
                    </a:ext>
                  </a:extLst>
                </a:gridCol>
              </a:tblGrid>
              <a:tr h="454286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560730072"/>
                  </a:ext>
                </a:extLst>
              </a:tr>
            </a:tbl>
          </a:graphicData>
        </a:graphic>
      </p:graphicFrame>
      <p:grpSp>
        <p:nvGrpSpPr>
          <p:cNvPr id="7" name="Shape 201"/>
          <p:cNvGrpSpPr/>
          <p:nvPr/>
        </p:nvGrpSpPr>
        <p:grpSpPr>
          <a:xfrm>
            <a:off x="120870" y="5717628"/>
            <a:ext cx="9144000" cy="1013646"/>
            <a:chOff x="0" y="5828721"/>
            <a:chExt cx="9144000" cy="1017421"/>
          </a:xfrm>
        </p:grpSpPr>
        <p:pic>
          <p:nvPicPr>
            <p:cNvPr id="8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9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10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505200" y="6224451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7</a:t>
            </a:fld>
            <a:endParaRPr lang="en-ZA" alt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5567914"/>
              </p:ext>
            </p:extLst>
          </p:nvPr>
        </p:nvGraphicFramePr>
        <p:xfrm>
          <a:off x="288757" y="1129431"/>
          <a:ext cx="8734372" cy="4501064"/>
        </p:xfrm>
        <a:graphic>
          <a:graphicData uri="http://schemas.openxmlformats.org/drawingml/2006/table">
            <a:tbl>
              <a:tblPr/>
              <a:tblGrid>
                <a:gridCol w="1991378">
                  <a:extLst>
                    <a:ext uri="{9D8B030D-6E8A-4147-A177-3AD203B41FA5}">
                      <a16:colId xmlns="" xmlns:a16="http://schemas.microsoft.com/office/drawing/2014/main" val="1375539399"/>
                    </a:ext>
                  </a:extLst>
                </a:gridCol>
                <a:gridCol w="2339892">
                  <a:extLst>
                    <a:ext uri="{9D8B030D-6E8A-4147-A177-3AD203B41FA5}">
                      <a16:colId xmlns="" xmlns:a16="http://schemas.microsoft.com/office/drawing/2014/main" val="2449122478"/>
                    </a:ext>
                  </a:extLst>
                </a:gridCol>
                <a:gridCol w="2267893">
                  <a:extLst>
                    <a:ext uri="{9D8B030D-6E8A-4147-A177-3AD203B41FA5}">
                      <a16:colId xmlns="" xmlns:a16="http://schemas.microsoft.com/office/drawing/2014/main" val="277038674"/>
                    </a:ext>
                  </a:extLst>
                </a:gridCol>
                <a:gridCol w="2135209">
                  <a:extLst>
                    <a:ext uri="{9D8B030D-6E8A-4147-A177-3AD203B41FA5}">
                      <a16:colId xmlns="" xmlns:a16="http://schemas.microsoft.com/office/drawing/2014/main" val="1916599550"/>
                    </a:ext>
                  </a:extLst>
                </a:gridCol>
              </a:tblGrid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AMAJUBA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3594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5730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65015339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ETHEKWINI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16862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5457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22 319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79843389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ZULULAND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4206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7411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49328473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KING CETSWAYO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4906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7560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75854357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UMGUNGUNDLOVU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5052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2755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7807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07939254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ETHEKWINI 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94012526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ETHEKWINI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0599579"/>
                  </a:ext>
                </a:extLst>
              </a:tr>
              <a:tr h="56263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34729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17048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51 777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23125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79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UNCOLLECTED ID </a:t>
            </a:r>
            <a:r>
              <a:rPr lang="en-ZA" dirty="0" smtClean="0"/>
              <a:t>LIMPOPO</a:t>
            </a:r>
            <a:endParaRPr lang="en-ZA" dirty="0"/>
          </a:p>
        </p:txBody>
      </p:sp>
      <p:sp>
        <p:nvSpPr>
          <p:cNvPr id="5" name="Shape 200"/>
          <p:cNvSpPr txBox="1">
            <a:spLocks/>
          </p:cNvSpPr>
          <p:nvPr/>
        </p:nvSpPr>
        <p:spPr bwMode="auto">
          <a:xfrm>
            <a:off x="120870" y="82225"/>
            <a:ext cx="8918028" cy="600947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Limpopo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as at 13 September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2021</a:t>
            </a:r>
            <a:endParaRPr lang="en-US" sz="20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pSp>
        <p:nvGrpSpPr>
          <p:cNvPr id="6" name="Shape 201"/>
          <p:cNvGrpSpPr/>
          <p:nvPr/>
        </p:nvGrpSpPr>
        <p:grpSpPr>
          <a:xfrm>
            <a:off x="120870" y="5717628"/>
            <a:ext cx="9144000" cy="1013646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3473671" y="6287078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8</a:t>
            </a:fld>
            <a:endParaRPr lang="en-ZA" altLang="en-US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803011"/>
              </p:ext>
            </p:extLst>
          </p:nvPr>
        </p:nvGraphicFramePr>
        <p:xfrm>
          <a:off x="52940" y="735709"/>
          <a:ext cx="9091060" cy="3543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5380">
                  <a:extLst>
                    <a:ext uri="{9D8B030D-6E8A-4147-A177-3AD203B41FA5}">
                      <a16:colId xmlns="" xmlns:a16="http://schemas.microsoft.com/office/drawing/2014/main" val="3471736355"/>
                    </a:ext>
                  </a:extLst>
                </a:gridCol>
                <a:gridCol w="1909838">
                  <a:extLst>
                    <a:ext uri="{9D8B030D-6E8A-4147-A177-3AD203B41FA5}">
                      <a16:colId xmlns="" xmlns:a16="http://schemas.microsoft.com/office/drawing/2014/main" val="1876094514"/>
                    </a:ext>
                  </a:extLst>
                </a:gridCol>
                <a:gridCol w="1883245">
                  <a:extLst>
                    <a:ext uri="{9D8B030D-6E8A-4147-A177-3AD203B41FA5}">
                      <a16:colId xmlns="" xmlns:a16="http://schemas.microsoft.com/office/drawing/2014/main" val="905954495"/>
                    </a:ext>
                  </a:extLst>
                </a:gridCol>
                <a:gridCol w="1842597">
                  <a:extLst>
                    <a:ext uri="{9D8B030D-6E8A-4147-A177-3AD203B41FA5}">
                      <a16:colId xmlns="" xmlns:a16="http://schemas.microsoft.com/office/drawing/2014/main" val="229020201"/>
                    </a:ext>
                  </a:extLst>
                </a:gridCol>
              </a:tblGrid>
              <a:tr h="354333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560730072"/>
                  </a:ext>
                </a:extLst>
              </a:tr>
            </a:tbl>
          </a:graphicData>
        </a:graphic>
      </p:graphicFrame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5909659"/>
              </p:ext>
            </p:extLst>
          </p:nvPr>
        </p:nvGraphicFramePr>
        <p:xfrm>
          <a:off x="120870" y="1142575"/>
          <a:ext cx="8970189" cy="4435384"/>
        </p:xfrm>
        <a:graphic>
          <a:graphicData uri="http://schemas.openxmlformats.org/drawingml/2006/table">
            <a:tbl>
              <a:tblPr/>
              <a:tblGrid>
                <a:gridCol w="3430852">
                  <a:extLst>
                    <a:ext uri="{9D8B030D-6E8A-4147-A177-3AD203B41FA5}">
                      <a16:colId xmlns="" xmlns:a16="http://schemas.microsoft.com/office/drawing/2014/main" val="748107893"/>
                    </a:ext>
                  </a:extLst>
                </a:gridCol>
                <a:gridCol w="1879857">
                  <a:extLst>
                    <a:ext uri="{9D8B030D-6E8A-4147-A177-3AD203B41FA5}">
                      <a16:colId xmlns="" xmlns:a16="http://schemas.microsoft.com/office/drawing/2014/main" val="2061726832"/>
                    </a:ext>
                  </a:extLst>
                </a:gridCol>
                <a:gridCol w="1829740">
                  <a:extLst>
                    <a:ext uri="{9D8B030D-6E8A-4147-A177-3AD203B41FA5}">
                      <a16:colId xmlns="" xmlns:a16="http://schemas.microsoft.com/office/drawing/2014/main" val="978282581"/>
                    </a:ext>
                  </a:extLst>
                </a:gridCol>
                <a:gridCol w="1829740">
                  <a:extLst>
                    <a:ext uri="{9D8B030D-6E8A-4147-A177-3AD203B41FA5}">
                      <a16:colId xmlns="" xmlns:a16="http://schemas.microsoft.com/office/drawing/2014/main" val="790836355"/>
                    </a:ext>
                  </a:extLst>
                </a:gridCol>
              </a:tblGrid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CAPRICORN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3385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5341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03910659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VHEMBE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3836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2466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6302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42853996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MOPANI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4416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1895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6311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8470526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SEKHUKHUNE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4241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45202882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WATERBERG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2631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1447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4078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15027428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SEKHUKHUNE 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5503452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CAPRICORN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2315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2875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1607044"/>
                  </a:ext>
                </a:extLst>
              </a:tr>
              <a:tr h="55442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17704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11769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29 473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73072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656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0"/>
          <p:cNvSpPr txBox="1">
            <a:spLocks/>
          </p:cNvSpPr>
          <p:nvPr/>
        </p:nvSpPr>
        <p:spPr bwMode="auto">
          <a:xfrm>
            <a:off x="120870" y="28783"/>
            <a:ext cx="8918028" cy="479217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200" b="1" dirty="0" smtClean="0">
                <a:latin typeface="Arial" pitchFamily="34" charset="0"/>
                <a:cs typeface="Arial" pitchFamily="34" charset="0"/>
              </a:rPr>
              <a:t>Uncollected Smart Id Cards: Mpumalanga </a:t>
            </a:r>
            <a:r>
              <a:rPr lang="en-ZA" sz="2200" b="1" dirty="0">
                <a:latin typeface="Arial" pitchFamily="34" charset="0"/>
                <a:cs typeface="Arial" pitchFamily="34" charset="0"/>
              </a:rPr>
              <a:t>as at13 September </a:t>
            </a:r>
            <a:r>
              <a:rPr lang="en-ZA" sz="2200" b="1" dirty="0" smtClean="0">
                <a:latin typeface="Arial" pitchFamily="34" charset="0"/>
                <a:cs typeface="Arial" pitchFamily="34" charset="0"/>
              </a:rPr>
              <a:t>2021</a:t>
            </a:r>
            <a:endParaRPr lang="en-US" sz="22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767272"/>
              </p:ext>
            </p:extLst>
          </p:nvPr>
        </p:nvGraphicFramePr>
        <p:xfrm>
          <a:off x="228375" y="563089"/>
          <a:ext cx="8786650" cy="4569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21807">
                  <a:extLst>
                    <a:ext uri="{9D8B030D-6E8A-4147-A177-3AD203B41FA5}">
                      <a16:colId xmlns="" xmlns:a16="http://schemas.microsoft.com/office/drawing/2014/main" val="106434795"/>
                    </a:ext>
                  </a:extLst>
                </a:gridCol>
                <a:gridCol w="1788281">
                  <a:extLst>
                    <a:ext uri="{9D8B030D-6E8A-4147-A177-3AD203B41FA5}">
                      <a16:colId xmlns="" xmlns:a16="http://schemas.microsoft.com/office/drawing/2014/main" val="1079002487"/>
                    </a:ext>
                  </a:extLst>
                </a:gridCol>
                <a:gridCol w="1788281">
                  <a:extLst>
                    <a:ext uri="{9D8B030D-6E8A-4147-A177-3AD203B41FA5}">
                      <a16:colId xmlns="" xmlns:a16="http://schemas.microsoft.com/office/drawing/2014/main" val="1886927826"/>
                    </a:ext>
                  </a:extLst>
                </a:gridCol>
                <a:gridCol w="1788281">
                  <a:extLst>
                    <a:ext uri="{9D8B030D-6E8A-4147-A177-3AD203B41FA5}">
                      <a16:colId xmlns="" xmlns:a16="http://schemas.microsoft.com/office/drawing/2014/main" val="3993849517"/>
                    </a:ext>
                  </a:extLst>
                </a:gridCol>
              </a:tblGrid>
              <a:tr h="456942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630292484"/>
                  </a:ext>
                </a:extLst>
              </a:tr>
            </a:tbl>
          </a:graphicData>
        </a:graphic>
      </p:graphicFrame>
      <p:grpSp>
        <p:nvGrpSpPr>
          <p:cNvPr id="6" name="Shape 201"/>
          <p:cNvGrpSpPr/>
          <p:nvPr/>
        </p:nvGrpSpPr>
        <p:grpSpPr>
          <a:xfrm>
            <a:off x="120870" y="5717628"/>
            <a:ext cx="9144000" cy="1013646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3505200" y="6224451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9</a:t>
            </a:fld>
            <a:endParaRPr lang="en-ZA" alt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2692367"/>
              </p:ext>
            </p:extLst>
          </p:nvPr>
        </p:nvGraphicFramePr>
        <p:xfrm>
          <a:off x="274319" y="1072563"/>
          <a:ext cx="8764579" cy="4222044"/>
        </p:xfrm>
        <a:graphic>
          <a:graphicData uri="http://schemas.openxmlformats.org/drawingml/2006/table">
            <a:tbl>
              <a:tblPr/>
              <a:tblGrid>
                <a:gridCol w="3401179">
                  <a:extLst>
                    <a:ext uri="{9D8B030D-6E8A-4147-A177-3AD203B41FA5}">
                      <a16:colId xmlns="" xmlns:a16="http://schemas.microsoft.com/office/drawing/2014/main" val="3614124827"/>
                    </a:ext>
                  </a:extLst>
                </a:gridCol>
                <a:gridCol w="1787800">
                  <a:extLst>
                    <a:ext uri="{9D8B030D-6E8A-4147-A177-3AD203B41FA5}">
                      <a16:colId xmlns="" xmlns:a16="http://schemas.microsoft.com/office/drawing/2014/main" val="1124554182"/>
                    </a:ext>
                  </a:extLst>
                </a:gridCol>
                <a:gridCol w="1787800">
                  <a:extLst>
                    <a:ext uri="{9D8B030D-6E8A-4147-A177-3AD203B41FA5}">
                      <a16:colId xmlns="" xmlns:a16="http://schemas.microsoft.com/office/drawing/2014/main" val="1034350855"/>
                    </a:ext>
                  </a:extLst>
                </a:gridCol>
                <a:gridCol w="1787800">
                  <a:extLst>
                    <a:ext uri="{9D8B030D-6E8A-4147-A177-3AD203B41FA5}">
                      <a16:colId xmlns="" xmlns:a16="http://schemas.microsoft.com/office/drawing/2014/main" val="1340157552"/>
                    </a:ext>
                  </a:extLst>
                </a:gridCol>
              </a:tblGrid>
              <a:tr h="58049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EHLANZENI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6105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3207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9312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74073417"/>
                  </a:ext>
                </a:extLst>
              </a:tr>
              <a:tr h="600614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NKANGALA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3580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31511897"/>
                  </a:ext>
                </a:extLst>
              </a:tr>
              <a:tr h="637309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GERT SIBANDE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4078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6151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7736625"/>
                  </a:ext>
                </a:extLst>
              </a:tr>
              <a:tr h="711200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EHLANZENI BANK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92653773"/>
                  </a:ext>
                </a:extLst>
              </a:tr>
              <a:tr h="7112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EHLANZENI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277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1737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2014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09433863"/>
                  </a:ext>
                </a:extLst>
              </a:tr>
              <a:tr h="9812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13165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7903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21 068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19564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619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0"/>
          <p:cNvSpPr txBox="1">
            <a:spLocks/>
          </p:cNvSpPr>
          <p:nvPr/>
        </p:nvSpPr>
        <p:spPr bwMode="auto">
          <a:xfrm>
            <a:off x="52716" y="28730"/>
            <a:ext cx="8989683" cy="386485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North West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as at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13 September  2021</a:t>
            </a:r>
            <a:endParaRPr lang="en-US" sz="20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943578"/>
              </p:ext>
            </p:extLst>
          </p:nvPr>
        </p:nvGraphicFramePr>
        <p:xfrm>
          <a:off x="52717" y="411651"/>
          <a:ext cx="8989682" cy="340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82481">
                  <a:extLst>
                    <a:ext uri="{9D8B030D-6E8A-4147-A177-3AD203B41FA5}">
                      <a16:colId xmlns="" xmlns:a16="http://schemas.microsoft.com/office/drawing/2014/main" val="3465075979"/>
                    </a:ext>
                  </a:extLst>
                </a:gridCol>
                <a:gridCol w="1752227">
                  <a:extLst>
                    <a:ext uri="{9D8B030D-6E8A-4147-A177-3AD203B41FA5}">
                      <a16:colId xmlns="" xmlns:a16="http://schemas.microsoft.com/office/drawing/2014/main" val="1158798536"/>
                    </a:ext>
                  </a:extLst>
                </a:gridCol>
                <a:gridCol w="1827487">
                  <a:extLst>
                    <a:ext uri="{9D8B030D-6E8A-4147-A177-3AD203B41FA5}">
                      <a16:colId xmlns="" xmlns:a16="http://schemas.microsoft.com/office/drawing/2014/main" val="3063165673"/>
                    </a:ext>
                  </a:extLst>
                </a:gridCol>
                <a:gridCol w="1827487">
                  <a:extLst>
                    <a:ext uri="{9D8B030D-6E8A-4147-A177-3AD203B41FA5}">
                      <a16:colId xmlns="" xmlns:a16="http://schemas.microsoft.com/office/drawing/2014/main" val="3289371439"/>
                    </a:ext>
                  </a:extLst>
                </a:gridCol>
              </a:tblGrid>
              <a:tr h="340117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625478406"/>
                  </a:ext>
                </a:extLst>
              </a:tr>
            </a:tbl>
          </a:graphicData>
        </a:graphic>
      </p:graphicFrame>
      <p:grpSp>
        <p:nvGrpSpPr>
          <p:cNvPr id="6" name="Shape 201"/>
          <p:cNvGrpSpPr/>
          <p:nvPr/>
        </p:nvGrpSpPr>
        <p:grpSpPr>
          <a:xfrm>
            <a:off x="120870" y="5717628"/>
            <a:ext cx="9144000" cy="1013646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3358055" y="6201089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10</a:t>
            </a:fld>
            <a:endParaRPr lang="en-ZA" alt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265123"/>
              </p:ext>
            </p:extLst>
          </p:nvPr>
        </p:nvGraphicFramePr>
        <p:xfrm>
          <a:off x="228376" y="798136"/>
          <a:ext cx="8814023" cy="4832358"/>
        </p:xfrm>
        <a:graphic>
          <a:graphicData uri="http://schemas.openxmlformats.org/drawingml/2006/table">
            <a:tbl>
              <a:tblPr/>
              <a:tblGrid>
                <a:gridCol w="3420368">
                  <a:extLst>
                    <a:ext uri="{9D8B030D-6E8A-4147-A177-3AD203B41FA5}">
                      <a16:colId xmlns="" xmlns:a16="http://schemas.microsoft.com/office/drawing/2014/main" val="2514633398"/>
                    </a:ext>
                  </a:extLst>
                </a:gridCol>
                <a:gridCol w="1797885">
                  <a:extLst>
                    <a:ext uri="{9D8B030D-6E8A-4147-A177-3AD203B41FA5}">
                      <a16:colId xmlns="" xmlns:a16="http://schemas.microsoft.com/office/drawing/2014/main" val="2834432273"/>
                    </a:ext>
                  </a:extLst>
                </a:gridCol>
                <a:gridCol w="1797885">
                  <a:extLst>
                    <a:ext uri="{9D8B030D-6E8A-4147-A177-3AD203B41FA5}">
                      <a16:colId xmlns="" xmlns:a16="http://schemas.microsoft.com/office/drawing/2014/main" val="1845546665"/>
                    </a:ext>
                  </a:extLst>
                </a:gridCol>
                <a:gridCol w="1797885">
                  <a:extLst>
                    <a:ext uri="{9D8B030D-6E8A-4147-A177-3AD203B41FA5}">
                      <a16:colId xmlns="" xmlns:a16="http://schemas.microsoft.com/office/drawing/2014/main" val="2244472278"/>
                    </a:ext>
                  </a:extLst>
                </a:gridCol>
              </a:tblGrid>
              <a:tr h="80539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NMM  DISTRICT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3536</a:t>
                      </a:r>
                      <a:endParaRPr lang="en-ZA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1880</a:t>
                      </a:r>
                      <a:endParaRPr lang="en-ZA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5416</a:t>
                      </a:r>
                      <a:endParaRPr lang="en-ZA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96193164"/>
                  </a:ext>
                </a:extLst>
              </a:tr>
              <a:tr h="80539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BOJANALA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4916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6726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98634763"/>
                  </a:ext>
                </a:extLst>
              </a:tr>
              <a:tr h="80539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 RSM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98294982"/>
                  </a:ext>
                </a:extLst>
              </a:tr>
              <a:tr h="80539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DR KK DISTRICT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3857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1568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5425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60345825"/>
                  </a:ext>
                </a:extLst>
              </a:tr>
              <a:tr h="805393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NMM  DISTRICT </a:t>
                      </a:r>
                      <a:r>
                        <a:rPr lang="en-ZA" sz="1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MOBILE</a:t>
                      </a:r>
                      <a:endParaRPr lang="en-ZA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452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1291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1743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11174159"/>
                  </a:ext>
                </a:extLst>
              </a:tr>
              <a:tr h="80539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13965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7365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21 330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21455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671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0"/>
          <p:cNvSpPr txBox="1">
            <a:spLocks/>
          </p:cNvSpPr>
          <p:nvPr/>
        </p:nvSpPr>
        <p:spPr bwMode="auto">
          <a:xfrm>
            <a:off x="112986" y="49267"/>
            <a:ext cx="8918028" cy="407264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400" b="1" dirty="0" smtClean="0">
                <a:latin typeface="Arial" pitchFamily="34" charset="0"/>
                <a:cs typeface="Arial" pitchFamily="34" charset="0"/>
              </a:rPr>
              <a:t>Uncollected ID cards Northern Cape </a:t>
            </a:r>
            <a:r>
              <a:rPr lang="en-ZA" sz="2400" b="1" dirty="0">
                <a:latin typeface="Arial" pitchFamily="34" charset="0"/>
                <a:cs typeface="Arial" pitchFamily="34" charset="0"/>
              </a:rPr>
              <a:t>as at </a:t>
            </a:r>
            <a:r>
              <a:rPr lang="en-ZA" sz="2400" b="1" dirty="0" smtClean="0">
                <a:latin typeface="Arial" pitchFamily="34" charset="0"/>
                <a:cs typeface="Arial" pitchFamily="34" charset="0"/>
              </a:rPr>
              <a:t>13 September 2021</a:t>
            </a:r>
            <a:endParaRPr lang="en-US" sz="24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522273"/>
              </p:ext>
            </p:extLst>
          </p:nvPr>
        </p:nvGraphicFramePr>
        <p:xfrm>
          <a:off x="126699" y="468704"/>
          <a:ext cx="8810297" cy="4102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9943">
                  <a:extLst>
                    <a:ext uri="{9D8B030D-6E8A-4147-A177-3AD203B41FA5}">
                      <a16:colId xmlns="" xmlns:a16="http://schemas.microsoft.com/office/drawing/2014/main" val="129676288"/>
                    </a:ext>
                  </a:extLst>
                </a:gridCol>
                <a:gridCol w="1579690">
                  <a:extLst>
                    <a:ext uri="{9D8B030D-6E8A-4147-A177-3AD203B41FA5}">
                      <a16:colId xmlns="" xmlns:a16="http://schemas.microsoft.com/office/drawing/2014/main" val="1777825057"/>
                    </a:ext>
                  </a:extLst>
                </a:gridCol>
                <a:gridCol w="1881486">
                  <a:extLst>
                    <a:ext uri="{9D8B030D-6E8A-4147-A177-3AD203B41FA5}">
                      <a16:colId xmlns="" xmlns:a16="http://schemas.microsoft.com/office/drawing/2014/main" val="4051831583"/>
                    </a:ext>
                  </a:extLst>
                </a:gridCol>
                <a:gridCol w="2379178">
                  <a:extLst>
                    <a:ext uri="{9D8B030D-6E8A-4147-A177-3AD203B41FA5}">
                      <a16:colId xmlns="" xmlns:a16="http://schemas.microsoft.com/office/drawing/2014/main" val="709902894"/>
                    </a:ext>
                  </a:extLst>
                </a:gridCol>
              </a:tblGrid>
              <a:tr h="410236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3776202833"/>
                  </a:ext>
                </a:extLst>
              </a:tr>
            </a:tbl>
          </a:graphicData>
        </a:graphic>
      </p:graphicFrame>
      <p:grpSp>
        <p:nvGrpSpPr>
          <p:cNvPr id="6" name="Shape 201"/>
          <p:cNvGrpSpPr/>
          <p:nvPr/>
        </p:nvGrpSpPr>
        <p:grpSpPr>
          <a:xfrm>
            <a:off x="120870" y="5717628"/>
            <a:ext cx="9144000" cy="1013646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3305503" y="6224451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11</a:t>
            </a:fld>
            <a:endParaRPr lang="en-ZA" alt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0587497"/>
              </p:ext>
            </p:extLst>
          </p:nvPr>
        </p:nvGraphicFramePr>
        <p:xfrm>
          <a:off x="112986" y="910818"/>
          <a:ext cx="8810297" cy="4594835"/>
        </p:xfrm>
        <a:graphic>
          <a:graphicData uri="http://schemas.openxmlformats.org/drawingml/2006/table">
            <a:tbl>
              <a:tblPr/>
              <a:tblGrid>
                <a:gridCol w="2981196">
                  <a:extLst>
                    <a:ext uri="{9D8B030D-6E8A-4147-A177-3AD203B41FA5}">
                      <a16:colId xmlns="" xmlns:a16="http://schemas.microsoft.com/office/drawing/2014/main" val="1406321499"/>
                    </a:ext>
                  </a:extLst>
                </a:gridCol>
                <a:gridCol w="1597891">
                  <a:extLst>
                    <a:ext uri="{9D8B030D-6E8A-4147-A177-3AD203B41FA5}">
                      <a16:colId xmlns="" xmlns:a16="http://schemas.microsoft.com/office/drawing/2014/main" val="1299854135"/>
                    </a:ext>
                  </a:extLst>
                </a:gridCol>
                <a:gridCol w="1865745">
                  <a:extLst>
                    <a:ext uri="{9D8B030D-6E8A-4147-A177-3AD203B41FA5}">
                      <a16:colId xmlns="" xmlns:a16="http://schemas.microsoft.com/office/drawing/2014/main" val="3080605730"/>
                    </a:ext>
                  </a:extLst>
                </a:gridCol>
                <a:gridCol w="2365465">
                  <a:extLst>
                    <a:ext uri="{9D8B030D-6E8A-4147-A177-3AD203B41FA5}">
                      <a16:colId xmlns="" xmlns:a16="http://schemas.microsoft.com/office/drawing/2014/main" val="3916579311"/>
                    </a:ext>
                  </a:extLst>
                </a:gridCol>
              </a:tblGrid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FRANCES BAARD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3534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70642754"/>
                  </a:ext>
                </a:extLst>
              </a:tr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NAMAKWA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04145454"/>
                  </a:ext>
                </a:extLst>
              </a:tr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PIXLEY KA SEME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2065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97805823"/>
                  </a:ext>
                </a:extLst>
              </a:tr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JOHN TAOLO GAETSEWE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1590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13699630"/>
                  </a:ext>
                </a:extLst>
              </a:tr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ZF MGCAWU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3392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21780843"/>
                  </a:ext>
                </a:extLst>
              </a:tr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FRANCES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BAARD 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90429292"/>
                  </a:ext>
                </a:extLst>
              </a:tr>
              <a:tr h="65640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7867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4694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12561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77741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017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0"/>
          <p:cNvSpPr txBox="1">
            <a:spLocks/>
          </p:cNvSpPr>
          <p:nvPr/>
        </p:nvSpPr>
        <p:spPr bwMode="auto">
          <a:xfrm>
            <a:off x="112986" y="64938"/>
            <a:ext cx="8918028" cy="454827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Noto Sans Symbols"/>
              <a:buNone/>
            </a:pP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Uncollected Smart Id Cards:  Western Cape </a:t>
            </a:r>
            <a:r>
              <a:rPr lang="en-ZA" sz="2000" b="1" dirty="0">
                <a:latin typeface="Arial" pitchFamily="34" charset="0"/>
                <a:cs typeface="Arial" pitchFamily="34" charset="0"/>
              </a:rPr>
              <a:t>as at </a:t>
            </a:r>
            <a:r>
              <a:rPr lang="en-ZA" sz="2000" b="1" dirty="0" smtClean="0">
                <a:latin typeface="Arial" pitchFamily="34" charset="0"/>
                <a:cs typeface="Arial" pitchFamily="34" charset="0"/>
              </a:rPr>
              <a:t>13 September 2021</a:t>
            </a:r>
            <a:endParaRPr lang="en-US" sz="2000" b="1" dirty="0">
              <a:latin typeface="Arial" pitchFamily="34" charset="0"/>
              <a:cs typeface="Arial" pitchFamily="34" charset="0"/>
              <a:sym typeface="Arial Black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890123"/>
              </p:ext>
            </p:extLst>
          </p:nvPr>
        </p:nvGraphicFramePr>
        <p:xfrm>
          <a:off x="120870" y="519765"/>
          <a:ext cx="8910145" cy="3707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14552">
                  <a:extLst>
                    <a:ext uri="{9D8B030D-6E8A-4147-A177-3AD203B41FA5}">
                      <a16:colId xmlns="" xmlns:a16="http://schemas.microsoft.com/office/drawing/2014/main" val="2060755689"/>
                    </a:ext>
                  </a:extLst>
                </a:gridCol>
                <a:gridCol w="1649295">
                  <a:extLst>
                    <a:ext uri="{9D8B030D-6E8A-4147-A177-3AD203B41FA5}">
                      <a16:colId xmlns="" xmlns:a16="http://schemas.microsoft.com/office/drawing/2014/main" val="3305178460"/>
                    </a:ext>
                  </a:extLst>
                </a:gridCol>
                <a:gridCol w="1800001">
                  <a:extLst>
                    <a:ext uri="{9D8B030D-6E8A-4147-A177-3AD203B41FA5}">
                      <a16:colId xmlns="" xmlns:a16="http://schemas.microsoft.com/office/drawing/2014/main" val="1910946899"/>
                    </a:ext>
                  </a:extLst>
                </a:gridCol>
                <a:gridCol w="1946297">
                  <a:extLst>
                    <a:ext uri="{9D8B030D-6E8A-4147-A177-3AD203B41FA5}">
                      <a16:colId xmlns="" xmlns:a16="http://schemas.microsoft.com/office/drawing/2014/main" val="2365663511"/>
                    </a:ext>
                  </a:extLst>
                </a:gridCol>
              </a:tblGrid>
              <a:tr h="370795"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DISTRICT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RE-ISSUE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FIRST ISSUE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600" b="1" u="none" strike="noStrike" dirty="0">
                          <a:effectLst/>
                        </a:rPr>
                        <a:t>TOTAL</a:t>
                      </a:r>
                      <a:endParaRPr lang="en-ZA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3863348360"/>
                  </a:ext>
                </a:extLst>
              </a:tr>
            </a:tbl>
          </a:graphicData>
        </a:graphic>
      </p:graphicFrame>
      <p:grpSp>
        <p:nvGrpSpPr>
          <p:cNvPr id="6" name="Shape 201"/>
          <p:cNvGrpSpPr/>
          <p:nvPr/>
        </p:nvGrpSpPr>
        <p:grpSpPr>
          <a:xfrm>
            <a:off x="120870" y="5717628"/>
            <a:ext cx="9144000" cy="1013646"/>
            <a:chOff x="0" y="5828721"/>
            <a:chExt cx="9144000" cy="1017421"/>
          </a:xfrm>
        </p:grpSpPr>
        <p:pic>
          <p:nvPicPr>
            <p:cNvPr id="7" name="Shape 202"/>
            <p:cNvPicPr preferRelativeResize="0"/>
            <p:nvPr/>
          </p:nvPicPr>
          <p:blipFill rotWithShape="1">
            <a:blip r:embed="rId2" cstate="print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8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9" name="Shape 204"/>
            <p:cNvPicPr preferRelativeResize="0"/>
            <p:nvPr/>
          </p:nvPicPr>
          <p:blipFill rotWithShape="1">
            <a:blip r:embed="rId3" cstate="print">
              <a:alphaModFix/>
            </a:blip>
            <a:srcRect/>
            <a:stretch/>
          </p:blipFill>
          <p:spPr>
            <a:xfrm>
              <a:off x="7593724" y="6021642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3505200" y="6287078"/>
            <a:ext cx="2133600" cy="365125"/>
          </a:xfrm>
        </p:spPr>
        <p:txBody>
          <a:bodyPr/>
          <a:lstStyle/>
          <a:p>
            <a:pPr>
              <a:defRPr/>
            </a:pPr>
            <a:fld id="{5660CE9B-64DF-45A2-ADE3-A88CFEEF3DF9}" type="slidenum">
              <a:rPr lang="en-ZA" altLang="en-US" smtClean="0"/>
              <a:pPr>
                <a:defRPr/>
              </a:pPr>
              <a:t>12</a:t>
            </a:fld>
            <a:endParaRPr lang="en-ZA" altLang="en-US" dirty="0"/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0997976"/>
              </p:ext>
            </p:extLst>
          </p:nvPr>
        </p:nvGraphicFramePr>
        <p:xfrm>
          <a:off x="161196" y="916421"/>
          <a:ext cx="8775799" cy="4714074"/>
        </p:xfrm>
        <a:graphic>
          <a:graphicData uri="http://schemas.openxmlformats.org/drawingml/2006/table">
            <a:tbl>
              <a:tblPr/>
              <a:tblGrid>
                <a:gridCol w="3494399">
                  <a:extLst>
                    <a:ext uri="{9D8B030D-6E8A-4147-A177-3AD203B41FA5}">
                      <a16:colId xmlns="" xmlns:a16="http://schemas.microsoft.com/office/drawing/2014/main" val="1762198190"/>
                    </a:ext>
                  </a:extLst>
                </a:gridCol>
                <a:gridCol w="1701224">
                  <a:extLst>
                    <a:ext uri="{9D8B030D-6E8A-4147-A177-3AD203B41FA5}">
                      <a16:colId xmlns="" xmlns:a16="http://schemas.microsoft.com/office/drawing/2014/main" val="1235515041"/>
                    </a:ext>
                  </a:extLst>
                </a:gridCol>
                <a:gridCol w="1790088">
                  <a:extLst>
                    <a:ext uri="{9D8B030D-6E8A-4147-A177-3AD203B41FA5}">
                      <a16:colId xmlns="" xmlns:a16="http://schemas.microsoft.com/office/drawing/2014/main" val="3768424203"/>
                    </a:ext>
                  </a:extLst>
                </a:gridCol>
                <a:gridCol w="1790088">
                  <a:extLst>
                    <a:ext uri="{9D8B030D-6E8A-4147-A177-3AD203B41FA5}">
                      <a16:colId xmlns="" xmlns:a16="http://schemas.microsoft.com/office/drawing/2014/main" val="478988868"/>
                    </a:ext>
                  </a:extLst>
                </a:gridCol>
              </a:tblGrid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WEST COAST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3303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47122971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CENTRAL KAROO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206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625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52165263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CAPE METRO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16584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5770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22 354</a:t>
                      </a:r>
                      <a:endParaRPr lang="en-ZA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04396011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OVERBERG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34723763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CAPE WINELANDS 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7207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2361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9 568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0039019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GARDEN ROUTE 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2890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3959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90847337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CAPE METRO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BANKS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7160335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CAPE METRO </a:t>
                      </a:r>
                      <a:r>
                        <a:rPr lang="en-ZA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MOBILE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254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467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63584643"/>
                  </a:ext>
                </a:extLst>
              </a:tr>
              <a:tr h="523786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31321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11222</a:t>
                      </a: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42 543</a:t>
                      </a:r>
                      <a:endParaRPr lang="en-ZA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75" marR="3175" marT="317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79060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546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79408" y="2718174"/>
            <a:ext cx="9052559" cy="1252354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ZA" sz="4400" dirty="0"/>
              <a:t>Staff </a:t>
            </a:r>
            <a:r>
              <a:rPr lang="en-ZA" sz="4400" dirty="0" smtClean="0"/>
              <a:t>deployment: </a:t>
            </a:r>
            <a:r>
              <a:rPr lang="en-ZA" sz="4400" dirty="0"/>
              <a:t>we are deploying 3039 employees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13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58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36576" y="178174"/>
            <a:ext cx="9049670" cy="646818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ZA" sz="3600" dirty="0" smtClean="0"/>
              <a:t>Services to be rendered during this weekend</a:t>
            </a:r>
            <a:endParaRPr lang="en-US" sz="36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14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816" y="2698496"/>
            <a:ext cx="8627890" cy="1988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l">
              <a:buFont typeface="Wingdings" panose="05000000000000000000" pitchFamily="2" charset="2"/>
              <a:buChar char="q"/>
            </a:pPr>
            <a:r>
              <a:rPr lang="en-ZA" dirty="0"/>
              <a:t>Issuance of Temporary Identity Certificates (TICs).</a:t>
            </a:r>
          </a:p>
          <a:p>
            <a:pPr marL="285750" lvl="0" indent="-285750" algn="l">
              <a:buFont typeface="Wingdings" panose="05000000000000000000" pitchFamily="2" charset="2"/>
              <a:buChar char="q"/>
            </a:pPr>
            <a:r>
              <a:rPr lang="en-ZA" dirty="0"/>
              <a:t>Collection of Green Barcoded Identity Books and Smart Identity Cards to applicants.</a:t>
            </a:r>
          </a:p>
          <a:p>
            <a:pPr marL="285750" lvl="0" indent="-285750" algn="l">
              <a:buFont typeface="Wingdings" panose="05000000000000000000" pitchFamily="2" charset="2"/>
              <a:buChar char="q"/>
            </a:pPr>
            <a:r>
              <a:rPr lang="en-ZA" dirty="0"/>
              <a:t>Manual Verification of Temporary Identity Certificates (TIC).</a:t>
            </a:r>
          </a:p>
          <a:p>
            <a:pPr marL="285750" lvl="0" indent="-285750" algn="l">
              <a:buFont typeface="Wingdings" panose="05000000000000000000" pitchFamily="2" charset="2"/>
              <a:buChar char="q"/>
            </a:pPr>
            <a:r>
              <a:rPr lang="en-ZA" dirty="0"/>
              <a:t>Resolving challenges pertaining to duplicates, amendments, rectifications and dead alive cases with required supporting documents</a:t>
            </a:r>
            <a:r>
              <a:rPr lang="en-ZA" dirty="0" smtClean="0"/>
              <a:t>.</a:t>
            </a:r>
          </a:p>
          <a:p>
            <a:pPr marL="285750" lvl="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We have deployed 200 people in head office to draw records assist in resolving the above cases</a:t>
            </a:r>
          </a:p>
          <a:p>
            <a:pPr marL="285750" lvl="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Applications for first time applicants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1225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207264" y="2539358"/>
            <a:ext cx="8924703" cy="1171074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Offices that will be opened this weekend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15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11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Gauteng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16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43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29 </a:t>
            </a:r>
            <a:r>
              <a:rPr lang="en-ZA" dirty="0" smtClean="0"/>
              <a:t>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</a:t>
            </a:r>
            <a:r>
              <a:rPr lang="en-ZA" dirty="0" smtClean="0"/>
              <a:t>hree legacy – which means they are not able to take modernised services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Only one office has no generator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Five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5038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22" y="857251"/>
            <a:ext cx="9122277" cy="26687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ZA" sz="1500" b="1" dirty="0"/>
              <a:t>GP BANKS OPEN FOR VOTERS REGISTRATION WEEKEND</a:t>
            </a:r>
            <a:endParaRPr lang="en-ZA" sz="15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" y="1124125"/>
          <a:ext cx="8747829" cy="4482066"/>
        </p:xfrm>
        <a:graphic>
          <a:graphicData uri="http://schemas.openxmlformats.org/drawingml/2006/table">
            <a:tbl>
              <a:tblPr/>
              <a:tblGrid>
                <a:gridCol w="1615458">
                  <a:extLst>
                    <a:ext uri="{9D8B030D-6E8A-4147-A177-3AD203B41FA5}">
                      <a16:colId xmlns:a16="http://schemas.microsoft.com/office/drawing/2014/main" xmlns="" val="3032922603"/>
                    </a:ext>
                  </a:extLst>
                </a:gridCol>
                <a:gridCol w="1324116">
                  <a:extLst>
                    <a:ext uri="{9D8B030D-6E8A-4147-A177-3AD203B41FA5}">
                      <a16:colId xmlns:a16="http://schemas.microsoft.com/office/drawing/2014/main" xmlns="" val="3761572818"/>
                    </a:ext>
                  </a:extLst>
                </a:gridCol>
                <a:gridCol w="1773831">
                  <a:extLst>
                    <a:ext uri="{9D8B030D-6E8A-4147-A177-3AD203B41FA5}">
                      <a16:colId xmlns:a16="http://schemas.microsoft.com/office/drawing/2014/main" xmlns="" val="2637052341"/>
                    </a:ext>
                  </a:extLst>
                </a:gridCol>
                <a:gridCol w="1344808">
                  <a:extLst>
                    <a:ext uri="{9D8B030D-6E8A-4147-A177-3AD203B41FA5}">
                      <a16:colId xmlns:a16="http://schemas.microsoft.com/office/drawing/2014/main" xmlns="" val="2542571890"/>
                    </a:ext>
                  </a:extLst>
                </a:gridCol>
                <a:gridCol w="1344808">
                  <a:extLst>
                    <a:ext uri="{9D8B030D-6E8A-4147-A177-3AD203B41FA5}">
                      <a16:colId xmlns:a16="http://schemas.microsoft.com/office/drawing/2014/main" xmlns="" val="3281001262"/>
                    </a:ext>
                  </a:extLst>
                </a:gridCol>
                <a:gridCol w="1344808">
                  <a:extLst>
                    <a:ext uri="{9D8B030D-6E8A-4147-A177-3AD203B41FA5}">
                      <a16:colId xmlns:a16="http://schemas.microsoft.com/office/drawing/2014/main" xmlns="" val="1365546677"/>
                    </a:ext>
                  </a:extLst>
                </a:gridCol>
              </a:tblGrid>
              <a:tr h="337881"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District / Metro </a:t>
                      </a:r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Bank</a:t>
                      </a:r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ZA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Suburb</a:t>
                      </a:r>
                      <a:endParaRPr lang="en-ZA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of Staff to be Deployed 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uncollected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Operating Hours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03067607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 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ABSA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Sandton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280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9h00-12h00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only</a:t>
                      </a:r>
                      <a:endParaRPr lang="en-ZA" sz="1100" b="0" i="0" u="none" strike="noStrike" dirty="0" smtClean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52836596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 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Nedbank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Rivonia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369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8h30-12h00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only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97898072"/>
                  </a:ext>
                </a:extLst>
              </a:tr>
              <a:tr h="399770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 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Investec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Sandton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182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8h00-15h00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</a:t>
                      </a:r>
                      <a:r>
                        <a:rPr lang="en-US" sz="11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Sunday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56023671"/>
                  </a:ext>
                </a:extLst>
              </a:tr>
              <a:tr h="364253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 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Nedbank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Lakeview</a:t>
                      </a:r>
                      <a:r>
                        <a:rPr lang="en-ZA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8h00-17h00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and Sunday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76671481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FNB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Glen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8h00-17h00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04516676"/>
                  </a:ext>
                </a:extLst>
              </a:tr>
              <a:tr h="32718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FNB Merchant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Rivonia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325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8h30-12h00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</a:t>
                      </a:r>
                      <a:r>
                        <a:rPr lang="en-US" sz="11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only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2073761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Johannesburg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Bank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Killarney Mall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8h30-13h00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</a:t>
                      </a:r>
                      <a:r>
                        <a:rPr lang="en-US" sz="11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only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19240726"/>
                  </a:ext>
                </a:extLst>
              </a:tr>
              <a:tr h="193529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Tshwane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FNB Life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Centurion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338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8h00-13h00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28831272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Tshwane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Absa life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Centurion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456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9h00-12h00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 only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83767090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Tshwane</a:t>
                      </a:r>
                    </a:p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</a:t>
                      </a:r>
                      <a:r>
                        <a:rPr lang="en-ZA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bank Life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Centurion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307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8h30-12h00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</a:t>
                      </a:r>
                      <a:r>
                        <a:rPr lang="en-US" sz="11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only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90569983"/>
                  </a:ext>
                </a:extLst>
              </a:tr>
              <a:tr h="186593"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Tshwane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Nedbank 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Arcadia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269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8h30-12h00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52699407"/>
                  </a:ext>
                </a:extLst>
              </a:tr>
              <a:tr h="337881">
                <a:tc>
                  <a:txBody>
                    <a:bodyPr/>
                    <a:lstStyle/>
                    <a:p>
                      <a:pPr marL="0" marR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Tshwane</a:t>
                      </a: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FNB The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Grove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Z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Lynwood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375</a:t>
                      </a:r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8h30-12h00</a:t>
                      </a:r>
                    </a:p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Saturday</a:t>
                      </a:r>
                      <a:r>
                        <a:rPr lang="en-US" sz="11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only</a:t>
                      </a:r>
                      <a:endParaRPr lang="en-ZA" sz="11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44" marR="7144" marT="71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04905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159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KwaZulu-Natal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18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56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29 </a:t>
            </a:r>
            <a:r>
              <a:rPr lang="en-ZA" dirty="0" smtClean="0"/>
              <a:t>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27 legacy – which means they are not able to take modernised services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Only one office has no generator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13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58421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Western Cape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19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28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27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Only </a:t>
            </a:r>
            <a:r>
              <a:rPr lang="en-ZA" dirty="0"/>
              <a:t>one office </a:t>
            </a:r>
            <a:r>
              <a:rPr lang="en-ZA" dirty="0" smtClean="0"/>
              <a:t>is a legacy office and has </a:t>
            </a:r>
            <a:r>
              <a:rPr lang="en-ZA" dirty="0"/>
              <a:t>no generator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Eight </a:t>
            </a:r>
            <a:r>
              <a:rPr lang="en-ZA" dirty="0"/>
              <a:t>mobile units to be </a:t>
            </a:r>
            <a:r>
              <a:rPr lang="en-ZA" dirty="0" smtClean="0"/>
              <a:t>deployed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Four banks will open only on Saturday – Standard Bank at the </a:t>
            </a:r>
            <a:r>
              <a:rPr lang="en-ZA" dirty="0" err="1" smtClean="0"/>
              <a:t>Promindade</a:t>
            </a:r>
            <a:r>
              <a:rPr lang="en-ZA" dirty="0" smtClean="0"/>
              <a:t> in Mitchells Plain, </a:t>
            </a:r>
            <a:r>
              <a:rPr lang="en-ZA" dirty="0" err="1" smtClean="0"/>
              <a:t>Nedbank</a:t>
            </a:r>
            <a:r>
              <a:rPr lang="en-ZA" dirty="0" smtClean="0"/>
              <a:t> at Green Market Square, FNB in Green Point and Standard Bank in </a:t>
            </a:r>
            <a:r>
              <a:rPr lang="en-ZA" dirty="0" err="1" smtClean="0"/>
              <a:t>Canel</a:t>
            </a:r>
            <a:r>
              <a:rPr lang="en-ZA" dirty="0" smtClean="0"/>
              <a:t> Walk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8538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Eastern Cape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20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54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32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22 legacy – which means they are not able to take modernised services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Of these four have generators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12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2472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Limpopo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21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42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22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20 legacy – which means they are not able to take modernised services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One bank - FNB in Burgersfort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12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5450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Mpumalanga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22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31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20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11 legacy – which means they are not able to take modernised services</a:t>
            </a:r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One bank – </a:t>
            </a:r>
            <a:r>
              <a:rPr lang="en-ZA" dirty="0" err="1" smtClean="0"/>
              <a:t>Nedbank</a:t>
            </a:r>
            <a:r>
              <a:rPr lang="en-ZA" dirty="0" smtClean="0"/>
              <a:t> at Crossing Nelspruit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10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3580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North West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23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19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18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17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One legacy – which means it is not able to take modernised services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Six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1060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Free State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24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19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21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13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Eight legacy – which means they are not able to take modernised services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Seven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4589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Northern</a:t>
            </a: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 Cape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25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119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Total offices to open </a:t>
            </a:r>
            <a:r>
              <a:rPr lang="en-ZA" dirty="0" smtClean="0"/>
              <a:t>is 16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15 are modernised – meaning that they can accept Smart ID Card and passport applications 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One legacy office – which means it is not able to take modernised services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Nine </a:t>
            </a:r>
            <a:r>
              <a:rPr lang="en-ZA" dirty="0"/>
              <a:t>mobile units to be deployed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56146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Shape 201"/>
          <p:cNvGrpSpPr/>
          <p:nvPr/>
        </p:nvGrpSpPr>
        <p:grpSpPr>
          <a:xfrm>
            <a:off x="-12033" y="5941220"/>
            <a:ext cx="9144000" cy="781050"/>
            <a:chOff x="0" y="5828721"/>
            <a:chExt cx="9144000" cy="1017421"/>
          </a:xfrm>
        </p:grpSpPr>
        <p:pic>
          <p:nvPicPr>
            <p:cNvPr id="202" name="Shape 20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203" name="Shape 203"/>
            <p:cNvCxnSpPr/>
            <p:nvPr/>
          </p:nvCxnSpPr>
          <p:spPr>
            <a:xfrm>
              <a:off x="0" y="5881453"/>
              <a:ext cx="9144000" cy="0"/>
            </a:xfrm>
            <a:prstGeom prst="straightConnector1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4901"/>
                </a:srgbClr>
              </a:outerShdw>
            </a:effectLst>
          </p:spPr>
        </p:cxnSp>
        <p:pic>
          <p:nvPicPr>
            <p:cNvPr id="204" name="Shape 20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9" name="Shape 20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82387" y="6116242"/>
            <a:ext cx="703660" cy="60602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200"/>
          <p:cNvSpPr txBox="1">
            <a:spLocks/>
          </p:cNvSpPr>
          <p:nvPr/>
        </p:nvSpPr>
        <p:spPr bwMode="auto">
          <a:xfrm>
            <a:off x="130048" y="226941"/>
            <a:ext cx="8890127" cy="63869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lnSpc>
                <a:spcPct val="90000"/>
              </a:lnSpc>
              <a:spcBef>
                <a:spcPct val="9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n"/>
              <a:defRPr sz="1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60375" indent="-190500" algn="l" rtl="0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•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2pPr>
            <a:lvl3pPr marL="625475" indent="-163513" algn="l" rtl="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–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3pPr>
            <a:lvl4pPr marL="795338" indent="-168275" algn="l" rtl="0" eaLnBrk="0" fontAlgn="base" hangingPunct="0">
              <a:lnSpc>
                <a:spcPct val="90000"/>
              </a:lnSpc>
              <a:spcBef>
                <a:spcPct val="1000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-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4pPr>
            <a:lvl5pPr marL="957263" indent="-160338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Arial" charset="0"/>
                <a:cs typeface="+mn-cs"/>
              </a:defRPr>
            </a:lvl5pPr>
            <a:lvl6pPr marL="14144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6pPr>
            <a:lvl7pPr marL="18716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7pPr>
            <a:lvl8pPr marL="23288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8pPr>
            <a:lvl9pPr marL="2786063" indent="-160338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Arial" charset="0"/>
              <a:buChar char="­"/>
              <a:defRPr sz="16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 defTabSz="685800">
              <a:spcBef>
                <a:spcPts val="0"/>
              </a:spcBef>
              <a:spcAft>
                <a:spcPts val="0"/>
              </a:spcAft>
              <a:buClr>
                <a:srgbClr val="E7E6E6"/>
              </a:buClr>
              <a:buSzPts val="2400"/>
              <a:buNone/>
            </a:pPr>
            <a:r>
              <a:rPr lang="en-US" sz="4400" b="1" kern="0" dirty="0" smtClean="0">
                <a:solidFill>
                  <a:prstClr val="black"/>
                </a:solidFill>
                <a:latin typeface="Arial Black"/>
                <a:ea typeface="Arial Black"/>
                <a:cs typeface="Arial Black"/>
                <a:sym typeface="Arial Black"/>
              </a:rPr>
              <a:t>Important</a:t>
            </a:r>
            <a:endParaRPr lang="en-US" sz="4400" b="1" kern="0" dirty="0">
              <a:solidFill>
                <a:prstClr val="black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>
          <a:xfrm>
            <a:off x="3531267" y="6236693"/>
            <a:ext cx="2057400" cy="365125"/>
          </a:xfrm>
        </p:spPr>
        <p:txBody>
          <a:bodyPr/>
          <a:lstStyle/>
          <a:p>
            <a:pPr algn="ctr" defTabSz="6858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</a:pPr>
            <a:fld id="{4F5E8347-ED53-47BC-8370-EDC58CE1BF43}" type="slidenum">
              <a:rPr lang="en-ZA" sz="1400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 defTabSz="6858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</a:pPr>
              <a:t>26</a:t>
            </a:fld>
            <a:endParaRPr lang="en-ZA" sz="1400" dirty="0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6738" y="2943500"/>
            <a:ext cx="8379968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 smtClean="0"/>
              <a:t>All mobile units have built-in generators</a:t>
            </a:r>
            <a:endParaRPr lang="en-ZA" dirty="0"/>
          </a:p>
          <a:p>
            <a:pPr marL="285750" indent="-285750" algn="l">
              <a:buFont typeface="Wingdings" panose="05000000000000000000" pitchFamily="2" charset="2"/>
              <a:buChar char="q"/>
            </a:pPr>
            <a:endParaRPr lang="en-ZA" dirty="0" smtClean="0"/>
          </a:p>
          <a:p>
            <a:pPr marL="285750" indent="-285750" algn="l">
              <a:buFont typeface="Wingdings" panose="05000000000000000000" pitchFamily="2" charset="2"/>
              <a:buChar char="q"/>
            </a:pPr>
            <a:r>
              <a:rPr lang="en-ZA" dirty="0"/>
              <a:t>They will assist legacy offices with no </a:t>
            </a:r>
            <a:r>
              <a:rPr lang="en-ZA" dirty="0" smtClean="0"/>
              <a:t>generators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80789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0" y="5805488"/>
            <a:ext cx="9144000" cy="1041400"/>
            <a:chOff x="0" y="5828721"/>
            <a:chExt cx="9144000" cy="1017421"/>
          </a:xfrm>
        </p:grpSpPr>
        <p:pic>
          <p:nvPicPr>
            <p:cNvPr id="1335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5" y="5828721"/>
              <a:ext cx="2520279" cy="10174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6" name="Straight Connector 5"/>
            <p:cNvCxnSpPr/>
            <p:nvPr/>
          </p:nvCxnSpPr>
          <p:spPr>
            <a:xfrm>
              <a:off x="0" y="5881453"/>
              <a:ext cx="9144000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pic>
          <p:nvPicPr>
            <p:cNvPr id="13354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6337" y="5989768"/>
              <a:ext cx="1222402" cy="7573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3315" name="Rectangle 8"/>
          <p:cNvSpPr>
            <a:spLocks noChangeArrowheads="1"/>
          </p:cNvSpPr>
          <p:nvPr/>
        </p:nvSpPr>
        <p:spPr bwMode="auto">
          <a:xfrm>
            <a:off x="469900" y="549275"/>
            <a:ext cx="834866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 altLang="en-US" sz="2800" b="1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639763" y="6238191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>
                <a:schemeClr val="bg2"/>
              </a:buCl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D2E5F2-ED00-4449-9FBC-41B5D66EA393}" type="slidenum">
              <a:rPr lang="en-ZA" altLang="en-US" b="1" smtClean="0"/>
              <a:pPr eaLnBrk="1" hangingPunct="1"/>
              <a:t>27</a:t>
            </a:fld>
            <a:endParaRPr lang="en-ZA" altLang="en-US" b="1" dirty="0" smtClean="0"/>
          </a:p>
        </p:txBody>
      </p:sp>
      <p:sp>
        <p:nvSpPr>
          <p:cNvPr id="13317" name="Rectangle 1"/>
          <p:cNvSpPr>
            <a:spLocks noChangeArrowheads="1"/>
          </p:cNvSpPr>
          <p:nvPr/>
        </p:nvSpPr>
        <p:spPr bwMode="auto">
          <a:xfrm>
            <a:off x="469900" y="549275"/>
            <a:ext cx="8348663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  <a:p>
            <a:endParaRPr lang="en-GB" altLang="en-US" b="1">
              <a:solidFill>
                <a:schemeClr val="tx2"/>
              </a:solidFill>
            </a:endParaRPr>
          </a:p>
        </p:txBody>
      </p:sp>
      <p:pic>
        <p:nvPicPr>
          <p:cNvPr id="10" name="Picture 4" descr="Related imag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452" y="1731865"/>
            <a:ext cx="3808033" cy="25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796136" y="4869160"/>
            <a:ext cx="2232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ZA" sz="3200" dirty="0"/>
          </a:p>
        </p:txBody>
      </p:sp>
      <p:sp>
        <p:nvSpPr>
          <p:cNvPr id="4" name="Rectangle 3"/>
          <p:cNvSpPr/>
          <p:nvPr/>
        </p:nvSpPr>
        <p:spPr>
          <a:xfrm>
            <a:off x="3173632" y="4834405"/>
            <a:ext cx="35493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 err="1">
                <a:solidFill>
                  <a:schemeClr val="bg2">
                    <a:lumMod val="50000"/>
                  </a:schemeClr>
                </a:solidFill>
              </a:rPr>
              <a:t>Ndi</a:t>
            </a:r>
            <a:r>
              <a:rPr lang="en-ZA" sz="3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ZA" sz="3600" b="1" dirty="0" err="1">
                <a:solidFill>
                  <a:schemeClr val="bg2">
                    <a:lumMod val="50000"/>
                  </a:schemeClr>
                </a:solidFill>
              </a:rPr>
              <a:t>khou</a:t>
            </a:r>
            <a:r>
              <a:rPr lang="en-ZA" sz="3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ZA" sz="3600" b="1" dirty="0" err="1">
                <a:solidFill>
                  <a:schemeClr val="bg2">
                    <a:lumMod val="50000"/>
                  </a:schemeClr>
                </a:solidFill>
              </a:rPr>
              <a:t>livhuha</a:t>
            </a:r>
            <a:r>
              <a:rPr lang="en-ZA" sz="36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en-ZA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24098" y="334471"/>
            <a:ext cx="26958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 err="1">
                <a:solidFill>
                  <a:srgbClr val="7030A0"/>
                </a:solidFill>
              </a:rPr>
              <a:t>Ke</a:t>
            </a:r>
            <a:r>
              <a:rPr lang="en-ZA" sz="3600" b="1" dirty="0">
                <a:solidFill>
                  <a:srgbClr val="7030A0"/>
                </a:solidFill>
              </a:rPr>
              <a:t> </a:t>
            </a:r>
            <a:r>
              <a:rPr lang="en-ZA" sz="3600" b="1" dirty="0" err="1">
                <a:solidFill>
                  <a:srgbClr val="7030A0"/>
                </a:solidFill>
              </a:rPr>
              <a:t>ya</a:t>
            </a:r>
            <a:r>
              <a:rPr lang="en-ZA" sz="3600" b="1" dirty="0">
                <a:solidFill>
                  <a:srgbClr val="7030A0"/>
                </a:solidFill>
              </a:rPr>
              <a:t> </a:t>
            </a:r>
            <a:r>
              <a:rPr lang="en-ZA" sz="3600" b="1" dirty="0" err="1">
                <a:solidFill>
                  <a:srgbClr val="7030A0"/>
                </a:solidFill>
              </a:rPr>
              <a:t>leboga</a:t>
            </a:r>
            <a:r>
              <a:rPr lang="en-ZA" sz="3600" b="1" dirty="0">
                <a:solidFill>
                  <a:srgbClr val="7030A0"/>
                </a:solidFill>
              </a:rPr>
              <a:t> </a:t>
            </a:r>
            <a:endParaRPr lang="en-ZA" sz="3600" dirty="0">
              <a:solidFill>
                <a:srgbClr val="7030A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898" y="1906471"/>
            <a:ext cx="24747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 err="1">
                <a:solidFill>
                  <a:srgbClr val="FFC000"/>
                </a:solidFill>
              </a:rPr>
              <a:t>Ndiyabulela</a:t>
            </a:r>
            <a:endParaRPr lang="en-ZA" sz="3600" dirty="0"/>
          </a:p>
        </p:txBody>
      </p:sp>
      <p:sp>
        <p:nvSpPr>
          <p:cNvPr id="9" name="Rectangle 8"/>
          <p:cNvSpPr/>
          <p:nvPr/>
        </p:nvSpPr>
        <p:spPr>
          <a:xfrm>
            <a:off x="6476497" y="1902618"/>
            <a:ext cx="24460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Ngiyabonga</a:t>
            </a:r>
            <a:endParaRPr lang="en-ZA" sz="3600" dirty="0"/>
          </a:p>
        </p:txBody>
      </p:sp>
      <p:sp>
        <p:nvSpPr>
          <p:cNvPr id="12" name="Rectangle 11"/>
          <p:cNvSpPr/>
          <p:nvPr/>
        </p:nvSpPr>
        <p:spPr>
          <a:xfrm>
            <a:off x="360284" y="3461512"/>
            <a:ext cx="22780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>
                <a:solidFill>
                  <a:srgbClr val="FF0000"/>
                </a:solidFill>
              </a:rPr>
              <a:t>Thank you </a:t>
            </a:r>
            <a:endParaRPr lang="en-ZA" sz="3600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723002" y="3415409"/>
            <a:ext cx="16367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600" b="1" dirty="0" err="1">
                <a:solidFill>
                  <a:srgbClr val="00B050"/>
                </a:solidFill>
              </a:rPr>
              <a:t>Inkomu</a:t>
            </a:r>
            <a:endParaRPr lang="en-ZA" sz="3600" dirty="0"/>
          </a:p>
        </p:txBody>
      </p:sp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847" y="5965367"/>
            <a:ext cx="847725" cy="80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309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  <p:tag name="THINKCELLSTATEDONOTDELETE" val="7xKqHXCsmEqpYS9D3W9JOA"/>
</p:tagLst>
</file>

<file path=ppt/theme/theme1.xml><?xml version="1.0" encoding="utf-8"?>
<a:theme xmlns:a="http://schemas.openxmlformats.org/drawingml/2006/main" name="2_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7D0900"/>
      </a:lt2>
      <a:accent1>
        <a:srgbClr val="808080"/>
      </a:accent1>
      <a:accent2>
        <a:srgbClr val="A0A0A0"/>
      </a:accent2>
      <a:accent3>
        <a:srgbClr val="FFFFFF"/>
      </a:accent3>
      <a:accent4>
        <a:srgbClr val="000000"/>
      </a:accent4>
      <a:accent5>
        <a:srgbClr val="C0C0C0"/>
      </a:accent5>
      <a:accent6>
        <a:srgbClr val="919191"/>
      </a:accent6>
      <a:hlink>
        <a:srgbClr val="B9B9B9"/>
      </a:hlink>
      <a:folHlink>
        <a:srgbClr val="DCDCDC"/>
      </a:folHlink>
    </a:clrScheme>
    <a:fontScheme name="2_Blank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72000" tIns="72000" rIns="72000" bIns="720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2"/>
          </a:buClr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72000" tIns="72000" rIns="72000" bIns="720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90000"/>
          </a:lnSpc>
          <a:spcBef>
            <a:spcPct val="50000"/>
          </a:spcBef>
          <a:spcAft>
            <a:spcPct val="0"/>
          </a:spcAft>
          <a:buClr>
            <a:schemeClr val="bg2"/>
          </a:buClr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7D0900"/>
        </a:lt2>
        <a:accent1>
          <a:srgbClr val="808080"/>
        </a:accent1>
        <a:accent2>
          <a:srgbClr val="A0A0A0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919191"/>
        </a:accent6>
        <a:hlink>
          <a:srgbClr val="B9B9B9"/>
        </a:hlink>
        <a:folHlink>
          <a:srgbClr val="DCDCD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39462</TotalTime>
  <Words>1353</Words>
  <Application>Microsoft Office PowerPoint</Application>
  <PresentationFormat>On-screen Show (4:3)</PresentationFormat>
  <Paragraphs>553</Paragraphs>
  <Slides>27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Arial Black</vt:lpstr>
      <vt:lpstr>Calibri</vt:lpstr>
      <vt:lpstr>Calibri Light</vt:lpstr>
      <vt:lpstr>Noto Sans Symbols</vt:lpstr>
      <vt:lpstr>Wingdings</vt:lpstr>
      <vt:lpstr>2_Blank</vt:lpstr>
      <vt:lpstr>Office Theme</vt:lpstr>
      <vt:lpstr>1_Office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UNCOLLECTED ID FREE STATE</vt:lpstr>
      <vt:lpstr>UNCOLLECTED ID GAUTENG</vt:lpstr>
      <vt:lpstr>UNCOLLECTED ID KWA ZULU NATAL</vt:lpstr>
      <vt:lpstr>UNCOLLECTED ID LIMPOPO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GP BANKS OPEN FOR VOTERS REGISTRATION WEEKEND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 Affairs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Client Name or Logo</dc:title>
  <dc:creator>J Botha</dc:creator>
  <dc:description>Version 2 09/2005</dc:description>
  <cp:lastModifiedBy>Siyabulela Qoza</cp:lastModifiedBy>
  <cp:revision>3147</cp:revision>
  <cp:lastPrinted>2021-09-15T06:27:20Z</cp:lastPrinted>
  <dcterms:created xsi:type="dcterms:W3CDTF">2007-05-29T16:40:17Z</dcterms:created>
  <dcterms:modified xsi:type="dcterms:W3CDTF">2021-09-17T12:05:51Z</dcterms:modified>
</cp:coreProperties>
</file>